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7"/>
  </p:notesMasterIdLst>
  <p:sldIdLst>
    <p:sldId id="256" r:id="rId2"/>
    <p:sldId id="258" r:id="rId3"/>
    <p:sldId id="260" r:id="rId4"/>
    <p:sldId id="259" r:id="rId5"/>
    <p:sldId id="296" r:id="rId6"/>
    <p:sldId id="268" r:id="rId7"/>
    <p:sldId id="299" r:id="rId8"/>
    <p:sldId id="297" r:id="rId9"/>
    <p:sldId id="300" r:id="rId10"/>
    <p:sldId id="302" r:id="rId11"/>
    <p:sldId id="301" r:id="rId12"/>
    <p:sldId id="303" r:id="rId13"/>
    <p:sldId id="305" r:id="rId14"/>
    <p:sldId id="339" r:id="rId15"/>
    <p:sldId id="304" r:id="rId16"/>
    <p:sldId id="319" r:id="rId17"/>
    <p:sldId id="306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40" r:id="rId34"/>
    <p:sldId id="337" r:id="rId35"/>
    <p:sldId id="341" r:id="rId36"/>
    <p:sldId id="338" r:id="rId37"/>
    <p:sldId id="328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  <p:sldId id="353" r:id="rId50"/>
    <p:sldId id="307" r:id="rId51"/>
    <p:sldId id="354" r:id="rId52"/>
    <p:sldId id="355" r:id="rId53"/>
    <p:sldId id="356" r:id="rId54"/>
    <p:sldId id="358" r:id="rId55"/>
    <p:sldId id="359" r:id="rId56"/>
  </p:sldIdLst>
  <p:sldSz cx="9144000" cy="5143500" type="screen16x9"/>
  <p:notesSz cx="6858000" cy="9144000"/>
  <p:embeddedFontLst>
    <p:embeddedFont>
      <p:font typeface="Nanum Gothic" panose="020B0604020202020204" charset="-127"/>
      <p:regular r:id="rId58"/>
      <p:bold r:id="rId59"/>
    </p:embeddedFont>
    <p:embeddedFont>
      <p:font typeface="Arial Rounded MT Bold" panose="020F0704030504030204" pitchFamily="34" charset="0"/>
      <p:regular r:id="rId60"/>
    </p:embeddedFont>
    <p:embeddedFont>
      <p:font typeface="Poppins" panose="000005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3DC170-CBC8-42C5-9E3C-D7462BB5D5EF}">
  <a:tblStyle styleId="{003DC170-CBC8-42C5-9E3C-D7462BB5D5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204BB9-0BDB-4969-929C-458A676312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83" d="100"/>
          <a:sy n="83" d="100"/>
        </p:scale>
        <p:origin x="10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71DD1B-E551-898A-3532-2B1A81C9F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11485150-69AA-7E69-1470-16E058FFFB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6C0503C1-60DD-E00A-6ADE-A8B883333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8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96EB65A7-010C-5F3A-E5EF-FD2E6CB3F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CFB7CF06-16C0-F7F9-397A-F7C300880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617DBD93-051F-5366-2C62-0913DBD6D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28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B8BD3DF2-BE13-9724-2C16-96165BD3B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40771F55-EDE1-C429-916F-DE7431455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5A9C6CB9-B7B4-F949-8F52-9E3BD5204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993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B512ED02-DABF-1014-BCD9-9A5935A7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EEC3F3E7-7CF2-957F-814C-833292801A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6AAFD474-5752-6C11-FF94-FC8BCDC6C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8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812C8F3-853A-01AE-DD33-73464884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DA46F533-7694-7BF6-5CA4-D886564C3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A857B552-F491-251E-1C38-DA81A11CB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54A75CA4-343A-B576-328A-3EF87286F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1E1B36EC-27FF-7BCB-A9F9-09CB7D9011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72CEAA71-2B4E-A172-A1D7-86DDF31B1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046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3A7AA4B5-27F5-3173-0FE6-37A9B7176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EF00B701-E34F-CFE3-020B-DE9F47686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415A6F64-97ED-ED8A-0526-5A4823E84B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307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68BB08E-E9A5-7385-B522-287872F20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D35C66C6-419C-6D43-8530-A9A402CE91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78B8D00E-CB3D-DC22-5758-1BA3DF549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74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A55B6D5-B73B-AC17-C402-990F8700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6A07221F-D4E9-96E1-7462-C8C8A4B8BB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6C24D520-DB6A-21D8-93F6-9BBD90E6E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09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7848B575-1171-8FB2-38AD-0D6888669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59416E4D-82DE-470E-DECE-D35A354FB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71B9F62C-CD83-5467-DC98-6AC0C4206B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9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C2E7A4B-D784-5472-9CD5-EA9279EC6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A3870A2A-0618-7243-EB62-AD85EC9D5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1330D248-4E2A-CAAA-0E30-118579940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5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AEED52A-6FEA-3A61-4B12-210D4711E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057D445B-ED01-E976-31DD-4A68C24F61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0340312F-9C33-E9A3-2F42-8E240A817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801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734C0AC-69A6-3B01-4FA9-8DBC3E556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191F3935-CB94-7CF9-CBE0-F8868254A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58EE4226-F7F8-7AC8-B5E3-29CFDB4BC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557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DB741F44-3679-F2F0-A146-C76E4C6DC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DCE9A3FA-DBFB-92D1-3973-6638CDEFE4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FF4C6A8D-A443-04AE-798A-DB36666E9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373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0D75733-4442-E634-4FC5-5D4C503DE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F3A85F2D-49CA-D14D-EC42-07B6BB395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EB823362-5C14-3A4B-16F3-613BBB0E19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364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86AE70FF-9A86-94EC-2BD2-15C770F31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85F79BC8-4A7D-EB1A-C758-ADE4E84C50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A864AF4F-2E9F-E9CA-E4D2-8314FD54D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840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F664A10-25C1-9A8C-BE41-304B0344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86E1A78C-29EE-CC70-C358-B61617DED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5549687F-162D-F887-964D-BFF261C59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374E56D2-6F60-00A8-87FC-993FC9D28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EA090DC4-7A89-EE19-C083-734211FC8D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9EE384A2-85BC-BA69-97A5-47EFB39C8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8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CA0FECFF-1057-8587-7522-1B70D8AE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54FC9A05-4789-D66E-06C8-D68928B6C6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771C4B59-EDB2-5982-C6DE-611EFAB7F1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282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845F7D47-E916-34D4-2229-6A02BA588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1632AFD1-7162-490E-9741-9068AA8D5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09C49F0D-E8B1-E68A-C1C7-E8E4A8535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2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7A360D01-FDA9-2129-FDB8-61A1AFB77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A3AB226D-BB69-B40E-FE47-18DFDA7A52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EDA6D0F2-0E07-530E-E730-F9F8C277B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658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8588534-5C28-D8D4-2D07-3805AC4C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6DB1466F-EF9A-00C7-4746-E75056204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3C36913C-2872-4528-A160-A76CE693E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985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1699878D-F5BA-BE85-0E6B-C4A666A1C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49979E38-0F10-CAB5-3A6D-AEB89972F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E493D016-AAB9-042A-B81E-46B6EE8D1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381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C9AA6F2-3B47-2BDA-68A0-B4CECF57C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2AD05A35-2C51-6CF2-A1A9-C1C4E3D7C4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59E4DE0A-8647-4147-A99A-BE990CFE1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394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C0499F4-4989-50FF-B802-D6CFDCF5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5DC91C5D-751D-CEA8-30B4-C8F87A50B7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0F6A8848-1E17-7906-1F56-6B6B54ADB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587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AA2BC80-F73D-6CCF-B94F-9237E461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4C669E30-598E-2EB1-5B53-A9918B00C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DCD43435-25C5-3C0A-C2C1-82E6CFC46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2930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C64BD41-F88D-34AF-BE7C-99D0D709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9D8A45FE-9F31-E44F-84ED-83634CD388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8E05C262-7477-7CBC-6464-CE123830C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103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AD71E96C-926D-2671-CB1D-6A5D24804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ADD72E46-48B0-4B5D-AEDA-3E9A28431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8914CAD7-C16A-8B6E-E7B8-5939F99FD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391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55EE56E9-947A-2423-5B41-286DC390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98471D84-99DA-A300-86EB-A56DFD5FD4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B5009044-419A-CF3C-5584-B7F2920953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50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3BB45C0-A785-4876-68F5-9AF7B3D8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D142F6C7-B639-8D06-1759-4C8532A988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8EE35F51-60D3-45A8-247D-679356531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479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4D57191D-DD17-707B-5605-B2EB247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B8CA5609-7C9F-AD6D-11C1-399A2362B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D17F02BF-D2A9-FBEC-9BDB-6336BB3052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566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BC54FC81-D35A-4F17-A241-11FD8D531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FD080B20-6375-4F8F-993E-E08B2840A5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668C1137-20F8-9F9C-A0F8-BFF095EE1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773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91039FB9-F74C-4FCD-CD13-0703DAC57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36A91436-ABDA-141B-0A75-29482D53DE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00D5AB94-6783-1763-AE56-26B46171E8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788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F72EEF42-7333-72F5-301B-6E9F650E7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7A7335D8-558A-8B3D-B75B-397F1A9D11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14FFD7C3-5DDB-8077-D5A4-87027E53A7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789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7A9CEA4-F859-AD89-0539-FA7B7D10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E3F08F14-1FDF-DB20-6209-1424FAF704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BED19FD8-F8C8-1C04-4569-C7096763E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79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BE5EBDAC-A509-75C8-ECE9-A8995A1A1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76AB14B2-F9EE-A08E-141D-15FA310D3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BA5D9E3E-F0AF-BE1B-1EB6-84EA91930F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4973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E27A2939-4372-C30D-7ED1-9B22B0B69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616DDDE9-CA10-746F-28B7-10BFD7958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541E6011-5FD0-562B-1FA3-9DE068877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615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46B0F1C-8CEE-2F4E-A68A-31AB8740B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F7470CC8-1ADD-2B64-876D-F5312184D0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E7BDB3F6-73AB-BC13-627F-ED92986DA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365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8E56472-D9F1-C6BA-78CC-A19E2496B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38507D69-F1F7-6175-3077-F44C81B6A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05F42C9F-D671-531E-5234-39637CA11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3883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660E21A-69FC-8743-D8C6-F0FF9E6BA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CEDDF829-ACAA-27FC-C3E4-2D30D3C6C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CC42E49C-2525-227B-724E-53E3BDFE8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113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0369BC2-794E-0ADE-37B1-82362DB11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52001052-5C5D-92A7-F826-209F971AD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50F3E8EE-7A2F-A701-6850-F8C92867D3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080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20BDE226-9464-C282-1E9C-70C9A6838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9E3C7F00-4A1C-87A8-0E09-E27139F6D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62278668-E3FF-111F-4164-39976F6AB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222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32AEFAC1-8EC9-2CE6-563B-B89C5CD50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47774263-7DD2-5CEC-5737-314FDF3FE6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8A5F60A4-0093-88D6-C6D3-BDA74ED99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846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09573E06-BEBE-70D6-C85C-2742A1D59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33C175B6-39BB-6F95-91F7-E5DFCD213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577D8D62-0D54-FFA7-2F39-ABA6246BD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534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FE89FF3-158E-6C74-66F2-72A5C88C1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99AD042C-22DB-2AA7-4F94-F5A537623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B96A3B22-1F71-6679-C4EC-B3A389CDF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583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3064EE17-93B3-B2EB-26D3-F8FF26644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4FAC62EA-CA77-33A6-569F-320A8AA7FA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9B8774F1-16C6-82EC-48E8-94D928D40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9308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EA4282E3-84C7-5BDD-2D11-5B01996CC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8A82B577-2C10-74CA-0E98-45D14CD28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F01D4D65-BE16-FBD8-3BDD-564C8527D4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07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DAD18A16-8564-5F0E-8282-9A513DAC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4dda1946d_6_308:notes">
            <a:extLst>
              <a:ext uri="{FF2B5EF4-FFF2-40B4-BE49-F238E27FC236}">
                <a16:creationId xmlns:a16="http://schemas.microsoft.com/office/drawing/2014/main" id="{8FC1263A-C297-6D76-63E2-225AFCD6FF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4dda1946d_6_308:notes">
            <a:extLst>
              <a:ext uri="{FF2B5EF4-FFF2-40B4-BE49-F238E27FC236}">
                <a16:creationId xmlns:a16="http://schemas.microsoft.com/office/drawing/2014/main" id="{0DEB7003-FDF5-1CF6-C54A-0A1D4F9F87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17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789A4C45-9EF4-4002-07F5-17D598E74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9749A943-5BB1-5896-6013-8C90F4706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BEDB4D48-D48E-AEFC-8E71-88702B7E9B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86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>
          <a:extLst>
            <a:ext uri="{FF2B5EF4-FFF2-40B4-BE49-F238E27FC236}">
              <a16:creationId xmlns:a16="http://schemas.microsoft.com/office/drawing/2014/main" id="{B01A88E7-C11D-62A6-252B-D7BFCAF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dda1946d_6_322:notes">
            <a:extLst>
              <a:ext uri="{FF2B5EF4-FFF2-40B4-BE49-F238E27FC236}">
                <a16:creationId xmlns:a16="http://schemas.microsoft.com/office/drawing/2014/main" id="{A596E7E6-527B-C64B-06C0-7B6EAAEC22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dda1946d_6_322:notes">
            <a:extLst>
              <a:ext uri="{FF2B5EF4-FFF2-40B4-BE49-F238E27FC236}">
                <a16:creationId xmlns:a16="http://schemas.microsoft.com/office/drawing/2014/main" id="{AF339966-2657-DC35-3D4E-E7BEFA665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90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38100" y="1448740"/>
            <a:ext cx="6667800" cy="17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333588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" y="1"/>
            <a:ext cx="9144002" cy="5139797"/>
            <a:chOff x="-1" y="1"/>
            <a:chExt cx="9144002" cy="5139797"/>
          </a:xfrm>
        </p:grpSpPr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t="22636"/>
            <a:stretch/>
          </p:blipFill>
          <p:spPr>
            <a:xfrm>
              <a:off x="-1" y="1"/>
              <a:ext cx="1789952" cy="1384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r="9148"/>
            <a:stretch/>
          </p:blipFill>
          <p:spPr>
            <a:xfrm rot="-9">
              <a:off x="7236525" y="3292128"/>
              <a:ext cx="1907476" cy="1640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9500" y="455925"/>
              <a:ext cx="2147052" cy="65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 rotWithShape="1">
            <a:blip r:embed="rId5">
              <a:alphaModFix/>
            </a:blip>
            <a:srcRect l="1325" r="25857"/>
            <a:stretch/>
          </p:blipFill>
          <p:spPr>
            <a:xfrm rot="5400000">
              <a:off x="281740" y="3326838"/>
              <a:ext cx="1531223" cy="209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5400000">
              <a:off x="-289875" y="3409775"/>
              <a:ext cx="2147052" cy="65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2">
            <a:alphaModFix/>
          </a:blip>
          <a:srcRect l="7878" t="32120" r="12300"/>
          <a:stretch/>
        </p:blipFill>
        <p:spPr>
          <a:xfrm rot="-5400000">
            <a:off x="-460149" y="460126"/>
            <a:ext cx="1697848" cy="7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r="41207"/>
          <a:stretch/>
        </p:blipFill>
        <p:spPr>
          <a:xfrm rot="10800000" flipH="1">
            <a:off x="8510087" y="2859863"/>
            <a:ext cx="633924" cy="228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2">
            <a:alphaModFix/>
          </a:blip>
          <a:srcRect t="63937"/>
          <a:stretch/>
        </p:blipFill>
        <p:spPr>
          <a:xfrm>
            <a:off x="6504538" y="-1"/>
            <a:ext cx="2039726" cy="73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l="11621" t="8585" r="22537" b="20462"/>
          <a:stretch/>
        </p:blipFill>
        <p:spPr>
          <a:xfrm flipH="1">
            <a:off x="0" y="3758750"/>
            <a:ext cx="1285125" cy="13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l="17871" r="2306" b="15576"/>
          <a:stretch/>
        </p:blipFill>
        <p:spPr>
          <a:xfrm rot="-5400000">
            <a:off x="7949100" y="3436125"/>
            <a:ext cx="17630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380200" y="2724375"/>
            <a:ext cx="4383600" cy="9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216400" y="-1"/>
            <a:ext cx="8931778" cy="5143503"/>
            <a:chOff x="216400" y="0"/>
            <a:chExt cx="8931778" cy="5143503"/>
          </a:xfrm>
        </p:grpSpPr>
        <p:pic>
          <p:nvPicPr>
            <p:cNvPr id="21" name="Google Shape;21;p3"/>
            <p:cNvPicPr preferRelativeResize="0"/>
            <p:nvPr/>
          </p:nvPicPr>
          <p:blipFill rotWithShape="1">
            <a:blip r:embed="rId2">
              <a:alphaModFix/>
            </a:blip>
            <a:srcRect l="4229" r="11517"/>
            <a:stretch/>
          </p:blipFill>
          <p:spPr>
            <a:xfrm rot="-5400000">
              <a:off x="6440550" y="323250"/>
              <a:ext cx="1792026" cy="114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 rotWithShape="1">
            <a:blip r:embed="rId3">
              <a:alphaModFix/>
            </a:blip>
            <a:srcRect t="25964"/>
            <a:stretch/>
          </p:blipFill>
          <p:spPr>
            <a:xfrm rot="5400000">
              <a:off x="7369727" y="2840699"/>
              <a:ext cx="2047176" cy="1509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 rotWithShape="1">
            <a:blip r:embed="rId4">
              <a:alphaModFix/>
            </a:blip>
            <a:srcRect t="20748"/>
            <a:stretch/>
          </p:blipFill>
          <p:spPr>
            <a:xfrm>
              <a:off x="657175" y="-1"/>
              <a:ext cx="2047150" cy="1616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64250" y="615325"/>
              <a:ext cx="2147052" cy="65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 rotWithShape="1">
            <a:blip r:embed="rId6">
              <a:alphaModFix/>
            </a:blip>
            <a:srcRect t="12029" b="21986"/>
            <a:stretch/>
          </p:blipFill>
          <p:spPr>
            <a:xfrm flipH="1">
              <a:off x="216400" y="3962400"/>
              <a:ext cx="1789952" cy="1181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16750" y="4274288"/>
              <a:ext cx="2147052" cy="65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811975" y="1895000"/>
            <a:ext cx="3823500" cy="20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11975" y="11950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257575" y="1184101"/>
            <a:ext cx="2787000" cy="2775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 t="52778" r="24425"/>
          <a:stretch/>
        </p:blipFill>
        <p:spPr>
          <a:xfrm>
            <a:off x="7557251" y="-1"/>
            <a:ext cx="1586749" cy="7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05900" y="1555500"/>
            <a:ext cx="6532200" cy="20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l="19504" b="14864"/>
          <a:stretch/>
        </p:blipFill>
        <p:spPr>
          <a:xfrm rot="5400000">
            <a:off x="-454650" y="595175"/>
            <a:ext cx="176304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l="6096" t="7576" r="13692" b="7584"/>
          <a:stretch/>
        </p:blipFill>
        <p:spPr>
          <a:xfrm rot="5400000">
            <a:off x="7835603" y="3975625"/>
            <a:ext cx="176304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185300" y="1469900"/>
            <a:ext cx="67734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85300" y="3153500"/>
            <a:ext cx="67734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l="23640" t="22636"/>
          <a:stretch/>
        </p:blipFill>
        <p:spPr>
          <a:xfrm rot="5400000">
            <a:off x="7768252" y="-9000"/>
            <a:ext cx="1366748" cy="13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l="11697" r="11697"/>
          <a:stretch/>
        </p:blipFill>
        <p:spPr>
          <a:xfrm rot="10800000" flipH="1">
            <a:off x="0" y="4189775"/>
            <a:ext cx="1461202" cy="9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8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352774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104326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352774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104326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352774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104326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720000" y="19284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8"/>
          </p:nvPr>
        </p:nvSpPr>
        <p:spPr>
          <a:xfrm>
            <a:off x="3419275" y="19284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9"/>
          </p:nvPr>
        </p:nvSpPr>
        <p:spPr>
          <a:xfrm>
            <a:off x="6118550" y="1928475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3"/>
          </p:nvPr>
        </p:nvSpPr>
        <p:spPr>
          <a:xfrm>
            <a:off x="720000" y="367990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4"/>
          </p:nvPr>
        </p:nvSpPr>
        <p:spPr>
          <a:xfrm>
            <a:off x="3419275" y="367990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5"/>
          </p:nvPr>
        </p:nvSpPr>
        <p:spPr>
          <a:xfrm>
            <a:off x="6118550" y="3679900"/>
            <a:ext cx="23055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t="61275" b="2661"/>
          <a:stretch/>
        </p:blipFill>
        <p:spPr>
          <a:xfrm rot="-5400000">
            <a:off x="-666212" y="1534111"/>
            <a:ext cx="2039726" cy="73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t="31516" r="12701"/>
          <a:stretch/>
        </p:blipFill>
        <p:spPr>
          <a:xfrm rot="5400000">
            <a:off x="7707914" y="3712512"/>
            <a:ext cx="2015524" cy="85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951362" y="1815300"/>
            <a:ext cx="36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"/>
          </p:nvPr>
        </p:nvSpPr>
        <p:spPr>
          <a:xfrm>
            <a:off x="3951363" y="2388000"/>
            <a:ext cx="36444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2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1238100" y="1448740"/>
            <a:ext cx="6667800" cy="175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Financial Risk</a:t>
            </a:r>
            <a:br>
              <a:rPr lang="en" dirty="0"/>
            </a:br>
            <a:r>
              <a:rPr lang="en" sz="3200" dirty="0"/>
              <a:t>Loan approval</a:t>
            </a:r>
            <a:endParaRPr b="0" dirty="0"/>
          </a:p>
        </p:txBody>
      </p:sp>
      <p:cxnSp>
        <p:nvCxnSpPr>
          <p:cNvPr id="164" name="Google Shape;164;p28"/>
          <p:cNvCxnSpPr/>
          <p:nvPr/>
        </p:nvCxnSpPr>
        <p:spPr>
          <a:xfrm>
            <a:off x="2353975" y="3268788"/>
            <a:ext cx="4511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B3EF12-AE34-7DF6-2E90-B325B5C17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69189E58-E408-FD1D-F26F-7D17A4D64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231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</a:t>
            </a:r>
            <a:br>
              <a:rPr lang="en" dirty="0"/>
            </a:br>
            <a:r>
              <a:rPr lang="en" dirty="0"/>
              <a:t>&amp;</a:t>
            </a:r>
            <a:br>
              <a:rPr lang="en" dirty="0"/>
            </a:br>
            <a:r>
              <a:rPr lang="en" dirty="0"/>
              <a:t>Insights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51B3C2FC-6CDF-B858-54E1-514702FCF0F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2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D639E9C-8F50-4EED-A8E8-C6A14E3E1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7F22AD86-F204-A6F7-E8AB-8946B57814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A57A9-BC3C-5AF2-50E5-2B56FBB864B0}"/>
              </a:ext>
            </a:extLst>
          </p:cNvPr>
          <p:cNvSpPr txBox="1"/>
          <p:nvPr/>
        </p:nvSpPr>
        <p:spPr>
          <a:xfrm>
            <a:off x="347241" y="393539"/>
            <a:ext cx="412058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+mn-lt"/>
              </a:rPr>
              <a:t>Categorical Columns : </a:t>
            </a:r>
            <a:endParaRPr lang="ar-EG" sz="20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2" name="Picture 21" descr="A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61DD58A0-B2CE-65FA-34B1-B7B083A0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0" y="1373802"/>
            <a:ext cx="4236765" cy="2723635"/>
          </a:xfrm>
          <a:prstGeom prst="rect">
            <a:avLst/>
          </a:prstGeom>
        </p:spPr>
      </p:pic>
      <p:pic>
        <p:nvPicPr>
          <p:cNvPr id="24" name="Picture 23" descr="A pie chart with numbers and a black background&#10;&#10;Description automatically generated">
            <a:extLst>
              <a:ext uri="{FF2B5EF4-FFF2-40B4-BE49-F238E27FC236}">
                <a16:creationId xmlns:a16="http://schemas.microsoft.com/office/drawing/2014/main" id="{4AA09BD6-5215-983F-0043-091DE020B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564" y="1373803"/>
            <a:ext cx="4236765" cy="27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20F810D9-ECC4-5E63-6095-321104E4D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0F45FCB6-F7DF-ACD8-2ADE-55F69908A8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e chart with numbers and a black background&#10;&#10;Description automatically generated">
            <a:extLst>
              <a:ext uri="{FF2B5EF4-FFF2-40B4-BE49-F238E27FC236}">
                <a16:creationId xmlns:a16="http://schemas.microsoft.com/office/drawing/2014/main" id="{3AA92391-7722-6315-66FE-DAF2065E3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13" y="1110711"/>
            <a:ext cx="4291394" cy="2758753"/>
          </a:xfrm>
          <a:prstGeom prst="rect">
            <a:avLst/>
          </a:prstGeom>
        </p:spPr>
      </p:pic>
      <p:pic>
        <p:nvPicPr>
          <p:cNvPr id="5" name="Picture 4" descr="A pie chart with a red triangle and blue triangle&#10;&#10;Description automatically generated">
            <a:extLst>
              <a:ext uri="{FF2B5EF4-FFF2-40B4-BE49-F238E27FC236}">
                <a16:creationId xmlns:a16="http://schemas.microsoft.com/office/drawing/2014/main" id="{7ED999C2-E38D-FD06-F1F5-5D9061D7A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715" y="1110710"/>
            <a:ext cx="4291394" cy="27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8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61F6728D-17E7-1982-1AF3-629946DDE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7347ED61-D89D-476D-676A-7D8783DFA8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678621A4-441D-9C97-1C8C-851C822F7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7" y="1397296"/>
            <a:ext cx="4323899" cy="2779649"/>
          </a:xfrm>
          <a:prstGeom prst="rect">
            <a:avLst/>
          </a:prstGeom>
        </p:spPr>
      </p:pic>
      <p:pic>
        <p:nvPicPr>
          <p:cNvPr id="7" name="Picture 6" descr="A pie chart with a blue triangle&#10;&#10;Description automatically generated">
            <a:extLst>
              <a:ext uri="{FF2B5EF4-FFF2-40B4-BE49-F238E27FC236}">
                <a16:creationId xmlns:a16="http://schemas.microsoft.com/office/drawing/2014/main" id="{FCB4C739-2695-8CEF-5285-A16839FBD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397296"/>
            <a:ext cx="4323900" cy="277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50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A8FE6E1-8C14-21CC-0DAF-73724513E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86A413F4-1FE7-22E7-B694-04553D8A92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16AE1-AB50-BB0E-0140-B1F86FE4978F}"/>
              </a:ext>
            </a:extLst>
          </p:cNvPr>
          <p:cNvSpPr txBox="1"/>
          <p:nvPr/>
        </p:nvSpPr>
        <p:spPr>
          <a:xfrm>
            <a:off x="6134533" y="2087331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Most of customers with ages 36 – 45.</a:t>
            </a:r>
          </a:p>
          <a:p>
            <a:r>
              <a:rPr lang="en-US" sz="1800" dirty="0">
                <a:solidFill>
                  <a:schemeClr val="tx1"/>
                </a:solidFill>
              </a:rPr>
              <a:t>And ,least of them with ages 56 – 69.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age groups&#10;&#10;Description automatically generated with medium confidence">
            <a:extLst>
              <a:ext uri="{FF2B5EF4-FFF2-40B4-BE49-F238E27FC236}">
                <a16:creationId xmlns:a16="http://schemas.microsoft.com/office/drawing/2014/main" id="{FE3D56CA-4122-144F-A09A-6D8CFD394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8" y="927286"/>
            <a:ext cx="5484424" cy="3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1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3D546B8-0077-2973-E2D5-6C2B781B8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63CDF1F7-9E3B-A3BB-87A5-72484B482E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of a credit score&#10;&#10;Description automatically generated">
            <a:extLst>
              <a:ext uri="{FF2B5EF4-FFF2-40B4-BE49-F238E27FC236}">
                <a16:creationId xmlns:a16="http://schemas.microsoft.com/office/drawing/2014/main" id="{CF7BFE03-507D-4857-807B-F757BE305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8" y="837188"/>
            <a:ext cx="5451627" cy="35046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766DC-62A2-E64C-77A7-68EC280A0ED5}"/>
              </a:ext>
            </a:extLst>
          </p:cNvPr>
          <p:cNvSpPr txBox="1"/>
          <p:nvPr/>
        </p:nvSpPr>
        <p:spPr>
          <a:xfrm>
            <a:off x="6099760" y="1556087"/>
            <a:ext cx="2824272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Highest percentage of customers are in 579-609 credit score rang.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Lowest percentage of customers are in 343-499 credit score range.</a:t>
            </a:r>
            <a:endParaRPr lang="ar-EG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6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EF104E9-E421-96A9-0BB0-DD2B82DAF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893A122E-EC55-F212-42FB-422E24799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85DA92-AA8F-68D6-A7A6-D36CD0D1F40C}"/>
              </a:ext>
            </a:extLst>
          </p:cNvPr>
          <p:cNvSpPr txBox="1"/>
          <p:nvPr/>
        </p:nvSpPr>
        <p:spPr>
          <a:xfrm>
            <a:off x="6215556" y="1556087"/>
            <a:ext cx="2824272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Highest percentage of customers are in 56-84 risk score rang.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Lowest percentage of customers are in 28-39 risk score range.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0B1A5E6C-7969-1C48-75E8-829CF9B9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44" y="856596"/>
            <a:ext cx="5636920" cy="362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5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DB10FD8-BCC3-F8D2-CAEE-FE548195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4B729148-C8D5-33A9-05C9-D17B6685C8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graph">
            <a:extLst>
              <a:ext uri="{FF2B5EF4-FFF2-40B4-BE49-F238E27FC236}">
                <a16:creationId xmlns:a16="http://schemas.microsoft.com/office/drawing/2014/main" id="{FD2282E8-2E81-F11B-C068-26DD80E4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51" y="845649"/>
            <a:ext cx="5532940" cy="3556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151E6-849A-79D9-A533-56E1DDCF1FF8}"/>
              </a:ext>
            </a:extLst>
          </p:cNvPr>
          <p:cNvSpPr txBox="1"/>
          <p:nvPr/>
        </p:nvSpPr>
        <p:spPr>
          <a:xfrm>
            <a:off x="6250892" y="1971584"/>
            <a:ext cx="2824272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Lower Risk score</a:t>
            </a:r>
          </a:p>
          <a:p>
            <a:r>
              <a:rPr lang="en-US" sz="1800" dirty="0">
                <a:solidFill>
                  <a:schemeClr val="tx1"/>
                </a:solidFill>
              </a:rPr>
              <a:t> 	&amp;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lower monthly dept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Then,  the probability of loan approval increase.</a:t>
            </a:r>
            <a:endParaRPr lang="ar-EG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15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83082E2-3451-893D-320F-FF788CA7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FF45D602-5BB0-D39F-09E3-07C67D2490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333E8-11F6-35DD-E350-2F72D49FDAFB}"/>
              </a:ext>
            </a:extLst>
          </p:cNvPr>
          <p:cNvSpPr txBox="1"/>
          <p:nvPr/>
        </p:nvSpPr>
        <p:spPr>
          <a:xfrm>
            <a:off x="6250892" y="1971584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Lower Risk score &amp;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high monthly income 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Then,  the probability of loan approval increase.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83A159E0-B720-6349-11EB-EE7E6576B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59" y="897523"/>
            <a:ext cx="5365036" cy="34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4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7DC8777D-F442-2BB5-4FC3-FFCC3EB6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CA5C3E38-081D-5608-C075-0E90DFC050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B550F-3C74-E4CE-BBD9-0D8488BEE420}"/>
              </a:ext>
            </a:extLst>
          </p:cNvPr>
          <p:cNvSpPr txBox="1"/>
          <p:nvPr/>
        </p:nvSpPr>
        <p:spPr>
          <a:xfrm>
            <a:off x="6319728" y="2052608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 approvals have positive, medium net worth and low risk score.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7505786D-A80C-F605-930F-8A311C7B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93" y="830462"/>
            <a:ext cx="5624221" cy="36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8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720000" y="1559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79" name="Google Shape;179;p30"/>
          <p:cNvSpPr txBox="1">
            <a:spLocks noGrp="1"/>
          </p:cNvSpPr>
          <p:nvPr>
            <p:ph type="title" idx="2"/>
          </p:nvPr>
        </p:nvSpPr>
        <p:spPr>
          <a:xfrm>
            <a:off x="719950" y="1367638"/>
            <a:ext cx="734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 idx="3"/>
          </p:nvPr>
        </p:nvSpPr>
        <p:spPr>
          <a:xfrm>
            <a:off x="5658822" y="1362051"/>
            <a:ext cx="734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1" name="Google Shape;181;p30"/>
          <p:cNvSpPr txBox="1">
            <a:spLocks noGrp="1"/>
          </p:cNvSpPr>
          <p:nvPr>
            <p:ph type="title" idx="4"/>
          </p:nvPr>
        </p:nvSpPr>
        <p:spPr>
          <a:xfrm>
            <a:off x="2552519" y="1356808"/>
            <a:ext cx="734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 idx="5"/>
          </p:nvPr>
        </p:nvSpPr>
        <p:spPr>
          <a:xfrm>
            <a:off x="889592" y="3318833"/>
            <a:ext cx="734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title" idx="6"/>
          </p:nvPr>
        </p:nvSpPr>
        <p:spPr>
          <a:xfrm>
            <a:off x="4017688" y="1352774"/>
            <a:ext cx="734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7"/>
          </p:nvPr>
        </p:nvSpPr>
        <p:spPr>
          <a:xfrm>
            <a:off x="2547121" y="3339072"/>
            <a:ext cx="734700" cy="4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277933" y="2077622"/>
            <a:ext cx="1680300" cy="4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8"/>
          </p:nvPr>
        </p:nvSpPr>
        <p:spPr>
          <a:xfrm>
            <a:off x="1972862" y="1954550"/>
            <a:ext cx="1883218" cy="923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Understanding</a:t>
            </a:r>
            <a:endParaRPr dirty="0"/>
          </a:p>
        </p:txBody>
      </p:sp>
      <p:sp>
        <p:nvSpPr>
          <p:cNvPr id="187" name="Google Shape;187;p30"/>
          <p:cNvSpPr txBox="1">
            <a:spLocks noGrp="1"/>
          </p:cNvSpPr>
          <p:nvPr>
            <p:ph type="subTitle" idx="9"/>
          </p:nvPr>
        </p:nvSpPr>
        <p:spPr>
          <a:xfrm>
            <a:off x="3731850" y="2005518"/>
            <a:ext cx="1680299" cy="8726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Data Description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3"/>
          </p:nvPr>
        </p:nvSpPr>
        <p:spPr>
          <a:xfrm>
            <a:off x="7233673" y="1992306"/>
            <a:ext cx="16803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Data Pre-Processing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30"/>
          <p:cNvSpPr txBox="1">
            <a:spLocks noGrp="1"/>
          </p:cNvSpPr>
          <p:nvPr>
            <p:ph type="subTitle" idx="14"/>
          </p:nvPr>
        </p:nvSpPr>
        <p:spPr>
          <a:xfrm>
            <a:off x="414122" y="3950867"/>
            <a:ext cx="1558740" cy="8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5"/>
          </p:nvPr>
        </p:nvSpPr>
        <p:spPr>
          <a:xfrm>
            <a:off x="2097817" y="4106767"/>
            <a:ext cx="1883219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2" name="Google Shape;188;p30">
            <a:extLst>
              <a:ext uri="{FF2B5EF4-FFF2-40B4-BE49-F238E27FC236}">
                <a16:creationId xmlns:a16="http://schemas.microsoft.com/office/drawing/2014/main" id="{292B7A2B-16EC-48CA-55BE-2BF2FDBC791D}"/>
              </a:ext>
            </a:extLst>
          </p:cNvPr>
          <p:cNvSpPr txBox="1">
            <a:spLocks/>
          </p:cNvSpPr>
          <p:nvPr/>
        </p:nvSpPr>
        <p:spPr>
          <a:xfrm>
            <a:off x="5217483" y="1992306"/>
            <a:ext cx="1889595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EDA</a:t>
            </a:r>
          </a:p>
          <a:p>
            <a:pPr marL="0" indent="0"/>
            <a:r>
              <a:rPr lang="en-US" dirty="0"/>
              <a:t>&amp; Insights</a:t>
            </a:r>
          </a:p>
        </p:txBody>
      </p:sp>
      <p:sp>
        <p:nvSpPr>
          <p:cNvPr id="4" name="Google Shape;182;p30">
            <a:extLst>
              <a:ext uri="{FF2B5EF4-FFF2-40B4-BE49-F238E27FC236}">
                <a16:creationId xmlns:a16="http://schemas.microsoft.com/office/drawing/2014/main" id="{9C97C11A-E572-E203-6950-F691A6E3CD8B}"/>
              </a:ext>
            </a:extLst>
          </p:cNvPr>
          <p:cNvSpPr txBox="1">
            <a:spLocks/>
          </p:cNvSpPr>
          <p:nvPr/>
        </p:nvSpPr>
        <p:spPr>
          <a:xfrm>
            <a:off x="7491391" y="1439714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184;p30">
            <a:extLst>
              <a:ext uri="{FF2B5EF4-FFF2-40B4-BE49-F238E27FC236}">
                <a16:creationId xmlns:a16="http://schemas.microsoft.com/office/drawing/2014/main" id="{F7A59CEC-B567-0087-00CD-1988517C1D69}"/>
              </a:ext>
            </a:extLst>
          </p:cNvPr>
          <p:cNvSpPr txBox="1">
            <a:spLocks/>
          </p:cNvSpPr>
          <p:nvPr/>
        </p:nvSpPr>
        <p:spPr>
          <a:xfrm>
            <a:off x="4204650" y="3339072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6" name="Google Shape;190;p30">
            <a:extLst>
              <a:ext uri="{FF2B5EF4-FFF2-40B4-BE49-F238E27FC236}">
                <a16:creationId xmlns:a16="http://schemas.microsoft.com/office/drawing/2014/main" id="{70FE9ED9-AFAD-CF6C-858D-7509702F33B1}"/>
              </a:ext>
            </a:extLst>
          </p:cNvPr>
          <p:cNvSpPr txBox="1">
            <a:spLocks/>
          </p:cNvSpPr>
          <p:nvPr/>
        </p:nvSpPr>
        <p:spPr>
          <a:xfrm>
            <a:off x="3825595" y="4187917"/>
            <a:ext cx="168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Challenges</a:t>
            </a:r>
          </a:p>
        </p:txBody>
      </p:sp>
      <p:sp>
        <p:nvSpPr>
          <p:cNvPr id="7" name="Google Shape;190;p30">
            <a:extLst>
              <a:ext uri="{FF2B5EF4-FFF2-40B4-BE49-F238E27FC236}">
                <a16:creationId xmlns:a16="http://schemas.microsoft.com/office/drawing/2014/main" id="{FD9B6831-6165-69DD-86F2-9199F80AE315}"/>
              </a:ext>
            </a:extLst>
          </p:cNvPr>
          <p:cNvSpPr txBox="1">
            <a:spLocks/>
          </p:cNvSpPr>
          <p:nvPr/>
        </p:nvSpPr>
        <p:spPr>
          <a:xfrm>
            <a:off x="5553372" y="4187917"/>
            <a:ext cx="16803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Conclusion</a:t>
            </a:r>
          </a:p>
        </p:txBody>
      </p:sp>
      <p:sp>
        <p:nvSpPr>
          <p:cNvPr id="9" name="Google Shape;184;p30">
            <a:extLst>
              <a:ext uri="{FF2B5EF4-FFF2-40B4-BE49-F238E27FC236}">
                <a16:creationId xmlns:a16="http://schemas.microsoft.com/office/drawing/2014/main" id="{95141912-8F09-D2F0-E245-FDC02B22EC66}"/>
              </a:ext>
            </a:extLst>
          </p:cNvPr>
          <p:cNvSpPr txBox="1">
            <a:spLocks/>
          </p:cNvSpPr>
          <p:nvPr/>
        </p:nvSpPr>
        <p:spPr>
          <a:xfrm>
            <a:off x="5862179" y="3339072"/>
            <a:ext cx="734700" cy="499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19A0B56D-F9EF-120F-E912-EA5AADD7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2699557F-B9DD-6380-1E92-149C8CDEAD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D7B89-B74A-2409-FEE6-B4B57E936F9E}"/>
              </a:ext>
            </a:extLst>
          </p:cNvPr>
          <p:cNvSpPr txBox="1"/>
          <p:nvPr/>
        </p:nvSpPr>
        <p:spPr>
          <a:xfrm>
            <a:off x="6192215" y="1640175"/>
            <a:ext cx="282427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 approval with </a:t>
            </a:r>
          </a:p>
          <a:p>
            <a:r>
              <a:rPr lang="en-US" sz="1800" dirty="0">
                <a:solidFill>
                  <a:schemeClr val="tx1"/>
                </a:solidFill>
              </a:rPr>
              <a:t>interest rate =  0.15 - 0.3 &amp;</a:t>
            </a:r>
          </a:p>
          <a:p>
            <a:r>
              <a:rPr lang="en-US" sz="1800" dirty="0">
                <a:solidFill>
                  <a:schemeClr val="tx1"/>
                </a:solidFill>
              </a:rPr>
              <a:t>risk score = 30 - 44.</a:t>
            </a:r>
          </a:p>
          <a:p>
            <a:r>
              <a:rPr lang="en-US" sz="1800" dirty="0">
                <a:solidFill>
                  <a:schemeClr val="tx1"/>
                </a:solidFill>
              </a:rPr>
              <a:t> (lower interest rate</a:t>
            </a:r>
          </a:p>
          <a:p>
            <a:r>
              <a:rPr lang="en-US" sz="1800" dirty="0">
                <a:solidFill>
                  <a:schemeClr val="tx1"/>
                </a:solidFill>
              </a:rPr>
              <a:t> &amp; </a:t>
            </a:r>
          </a:p>
          <a:p>
            <a:r>
              <a:rPr lang="en-US" sz="1800" dirty="0">
                <a:solidFill>
                  <a:schemeClr val="tx1"/>
                </a:solidFill>
              </a:rPr>
              <a:t>lower risk score).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98A629C0-0076-A480-5C80-5BDE895D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74" y="901197"/>
            <a:ext cx="5382469" cy="34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4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B6F015FD-2E72-8DD6-373D-871781030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E9CD0753-222B-A545-010A-12B90DC550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1A3723-5E47-3733-4B46-14AD9317DE7D}"/>
              </a:ext>
            </a:extLst>
          </p:cNvPr>
          <p:cNvSpPr txBox="1"/>
          <p:nvPr/>
        </p:nvSpPr>
        <p:spPr>
          <a:xfrm>
            <a:off x="6192495" y="1971585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 approvals with lower monthly loan payment and lower risk score.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4512CE39-7CEB-7D93-29B1-685451A7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24" y="871524"/>
            <a:ext cx="5456820" cy="35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51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0B947789-5CB8-FF1C-B19E-A4BC3F70C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42865099-2D85-9366-90C4-9E0D48DD5C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5428A-99E6-753A-1C30-7E61630DD585}"/>
              </a:ext>
            </a:extLst>
          </p:cNvPr>
          <p:cNvSpPr txBox="1"/>
          <p:nvPr/>
        </p:nvSpPr>
        <p:spPr>
          <a:xfrm>
            <a:off x="6192495" y="1971585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 approval with total dept income ratio up to 0.4 and risk score up to 45.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7DC4D724-B56F-4C7D-954F-F852D97E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8" y="793316"/>
            <a:ext cx="5694985" cy="36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82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6A9A295-19A4-C688-9806-3A4366C55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E366097C-E5B5-DFAE-BFBA-EAF1BE55C2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61FEA-A3C2-5077-6E45-8B592E176064}"/>
              </a:ext>
            </a:extLst>
          </p:cNvPr>
          <p:cNvSpPr txBox="1"/>
          <p:nvPr/>
        </p:nvSpPr>
        <p:spPr>
          <a:xfrm>
            <a:off x="6192495" y="1971585"/>
            <a:ext cx="282427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 approval with lower risk score unlike denied loans.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7E9D897-5682-DCE2-1486-01EE5455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2" y="824152"/>
            <a:ext cx="5602388" cy="36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EB5ED4A0-1872-98D6-B7BC-BCFEE6D95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8E450C40-2638-9B28-FFE8-8417370F04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28FD5-CF8B-D796-EE6A-47DB1EB500CE}"/>
              </a:ext>
            </a:extLst>
          </p:cNvPr>
          <p:cNvSpPr txBox="1"/>
          <p:nvPr/>
        </p:nvSpPr>
        <p:spPr>
          <a:xfrm>
            <a:off x="1539347" y="543101"/>
            <a:ext cx="60653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All ranges of saving account balance &amp; checking account balance are  with loans approved until being in low risk score.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0ED77935-75CC-08C6-8F0C-24F051244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69" y="1765895"/>
            <a:ext cx="4409230" cy="2834504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F2228D10-55B2-B2C9-6A03-A775F8046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768" y="1763833"/>
            <a:ext cx="4409229" cy="28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018E662-C3D8-76FA-0275-15ED30F3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170A0E1B-9854-30DB-63A4-9224A5D0A0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29F574-7A13-EAEB-9E0C-F5A8FCF43C6D}"/>
              </a:ext>
            </a:extLst>
          </p:cNvPr>
          <p:cNvSpPr txBox="1"/>
          <p:nvPr/>
        </p:nvSpPr>
        <p:spPr>
          <a:xfrm>
            <a:off x="6192495" y="1971585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 approval are with lower risk score and higher utility bills payment history.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072042CB-F52D-08A8-F19F-39BB67FDA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75" y="886160"/>
            <a:ext cx="5370895" cy="34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4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4FF25A9E-9DDE-02C9-1206-D3EC6A9B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5722901A-8CB9-0442-F11F-F029CDC074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9FDF0-DC4F-B943-15CB-E246F88A7652}"/>
              </a:ext>
            </a:extLst>
          </p:cNvPr>
          <p:cNvSpPr txBox="1"/>
          <p:nvPr/>
        </p:nvSpPr>
        <p:spPr>
          <a:xfrm>
            <a:off x="6192495" y="1971585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while credit scores decrease &amp; interest rate increase. So, probability of loans denied increase.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9D8C1AC0-A47B-7046-F9EF-E2B7078F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22" y="841512"/>
            <a:ext cx="5521367" cy="354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8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81A69F8B-B0E0-D868-2053-45BB4C03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43871A40-0146-1FF5-38F6-ECF26055E3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F54BD-F100-C4AB-0FB5-65DE81810EA4}"/>
              </a:ext>
            </a:extLst>
          </p:cNvPr>
          <p:cNvSpPr txBox="1"/>
          <p:nvPr/>
        </p:nvSpPr>
        <p:spPr>
          <a:xfrm>
            <a:off x="6192495" y="1971585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loans with highest average loan amount and high risk score are denied.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blue and white lines&#10;&#10;Description automatically generated">
            <a:extLst>
              <a:ext uri="{FF2B5EF4-FFF2-40B4-BE49-F238E27FC236}">
                <a16:creationId xmlns:a16="http://schemas.microsoft.com/office/drawing/2014/main" id="{7E43B41B-C057-759B-2774-C38C2A5BC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26" y="833246"/>
            <a:ext cx="5579240" cy="358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18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51EA90E-28DF-F79C-72C0-36454983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5A01FE19-27B7-73A7-A74A-397C94A56A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9689C0-ADBE-62C5-BE90-C3E8D0A15382}"/>
              </a:ext>
            </a:extLst>
          </p:cNvPr>
          <p:cNvSpPr txBox="1"/>
          <p:nvPr/>
        </p:nvSpPr>
        <p:spPr>
          <a:xfrm>
            <a:off x="6192495" y="1971585"/>
            <a:ext cx="2824272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loans exist in lower monthly dept payment. And high credit scores lead to increase chance for loans being approved.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graph of blue and white dots&#10;&#10;Description automatically generated">
            <a:extLst>
              <a:ext uri="{FF2B5EF4-FFF2-40B4-BE49-F238E27FC236}">
                <a16:creationId xmlns:a16="http://schemas.microsoft.com/office/drawing/2014/main" id="{1BF5B1D2-764D-D9D6-E0FE-66EB081C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00" y="1034101"/>
            <a:ext cx="5544368" cy="356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AB613C4A-78BB-8428-6635-D57BEC4CC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23C5A430-3C03-5B03-2121-C2A8C924AF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27C87-73AF-8294-C25E-574DD28976C2}"/>
              </a:ext>
            </a:extLst>
          </p:cNvPr>
          <p:cNvSpPr txBox="1"/>
          <p:nvPr/>
        </p:nvSpPr>
        <p:spPr>
          <a:xfrm>
            <a:off x="6192495" y="1971585"/>
            <a:ext cx="282427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Loans being approved with lower loan amount and lower interest rate.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blue dots&#10;&#10;Description automatically generated">
            <a:extLst>
              <a:ext uri="{FF2B5EF4-FFF2-40B4-BE49-F238E27FC236}">
                <a16:creationId xmlns:a16="http://schemas.microsoft.com/office/drawing/2014/main" id="{5B5E272A-BD26-E339-281C-A1D32D07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40" y="896417"/>
            <a:ext cx="5571002" cy="35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2380200" y="2724375"/>
            <a:ext cx="4383600" cy="9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4AB838C2-395D-E4F7-5EC0-E80A86B2C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F89EBC88-7392-1EC6-ECEF-E7890659D8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B3FC5A-7729-6D15-1B05-B7B0240BE77A}"/>
              </a:ext>
            </a:extLst>
          </p:cNvPr>
          <p:cNvSpPr txBox="1"/>
          <p:nvPr/>
        </p:nvSpPr>
        <p:spPr>
          <a:xfrm>
            <a:off x="6192495" y="1971585"/>
            <a:ext cx="282427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While monthly dept decrease &amp; risk score decrease. so, chance for loans approval increase.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A1519EB-97F7-632C-9839-D66A01C6F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0" y="761654"/>
            <a:ext cx="5816641" cy="373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26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2C522BC8-BA4B-3811-A33D-2D76420B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0ED046FC-70E1-10E7-0622-58A117E32E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0D1A9-BBCF-DBE2-9C67-0212747B3925}"/>
              </a:ext>
            </a:extLst>
          </p:cNvPr>
          <p:cNvSpPr txBox="1"/>
          <p:nvPr/>
        </p:nvSpPr>
        <p:spPr>
          <a:xfrm>
            <a:off x="6319728" y="2110084"/>
            <a:ext cx="282427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most of loans being approve with high credit score and low risk score.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FB7E836D-794B-32E8-7AD2-389CC66A7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785295"/>
            <a:ext cx="5671836" cy="36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4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30319339-7590-2EDD-B5A9-861D65BA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6A494854-AFD4-F295-F643-68FB8A4591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21AF1E-A39C-DEF4-9B1D-92F4C6F5438C}"/>
              </a:ext>
            </a:extLst>
          </p:cNvPr>
          <p:cNvSpPr txBox="1"/>
          <p:nvPr/>
        </p:nvSpPr>
        <p:spPr>
          <a:xfrm>
            <a:off x="6319728" y="2110084"/>
            <a:ext cx="2824272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Most of loans approved are with low </a:t>
            </a:r>
            <a:r>
              <a:rPr lang="en-US" sz="1800" dirty="0" err="1">
                <a:solidFill>
                  <a:schemeClr val="tx1"/>
                </a:solidFill>
              </a:rPr>
              <a:t>creditcardutilizationrate</a:t>
            </a:r>
            <a:r>
              <a:rPr lang="en-US" sz="1800" dirty="0">
                <a:solidFill>
                  <a:schemeClr val="tx1"/>
                </a:solidFill>
              </a:rPr>
              <a:t> and while </a:t>
            </a:r>
            <a:r>
              <a:rPr lang="en-US" sz="1800" dirty="0" err="1">
                <a:solidFill>
                  <a:schemeClr val="tx1"/>
                </a:solidFill>
              </a:rPr>
              <a:t>creditcardutilizationrate</a:t>
            </a:r>
            <a:r>
              <a:rPr lang="en-US" sz="1800" dirty="0">
                <a:solidFill>
                  <a:schemeClr val="tx1"/>
                </a:solidFill>
              </a:rPr>
              <a:t> increase loans decrease.</a:t>
            </a:r>
            <a:endParaRPr lang="ar-EG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9285070B-A208-66D9-AEC7-8FAB955D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4" y="817817"/>
            <a:ext cx="5711271" cy="36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1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9081F38-B3C9-5B32-53F1-AC25DC9F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2CC49889-E67B-92E2-FDC7-5562D79BC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231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br>
              <a:rPr lang="en" dirty="0"/>
            </a:br>
            <a:r>
              <a:rPr lang="en" dirty="0"/>
              <a:t>Pre-processing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40305DF3-F13D-3192-A9A7-968486EB072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464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5C8BF3A4-584B-EF67-366E-9D4CB18A1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078874B9-1946-7820-E53D-ADC1B3C25E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E1279-95C9-1E23-7FFA-D874B13FA56C}"/>
              </a:ext>
            </a:extLst>
          </p:cNvPr>
          <p:cNvSpPr txBox="1"/>
          <p:nvPr/>
        </p:nvSpPr>
        <p:spPr>
          <a:xfrm>
            <a:off x="549712" y="1002089"/>
            <a:ext cx="7211258" cy="39087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 1. Data doesn’t contain missing values.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2. Used </a:t>
            </a:r>
            <a:r>
              <a:rPr lang="en-US" sz="1800" dirty="0" err="1">
                <a:solidFill>
                  <a:schemeClr val="tx1"/>
                </a:solidFill>
              </a:rPr>
              <a:t>OneHotEncoder</a:t>
            </a:r>
            <a:r>
              <a:rPr lang="en-US" sz="1800" dirty="0">
                <a:solidFill>
                  <a:schemeClr val="tx1"/>
                </a:solidFill>
              </a:rPr>
              <a:t> for categorical columns as they all are nominal.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3. Applied Log Transformation on continuous numeric columns with skewness.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4. Applied </a:t>
            </a:r>
            <a:r>
              <a:rPr lang="en-US" sz="1800" dirty="0" err="1">
                <a:solidFill>
                  <a:schemeClr val="tx1"/>
                </a:solidFill>
              </a:rPr>
              <a:t>StandardScaler</a:t>
            </a:r>
            <a:r>
              <a:rPr lang="en-US" sz="1800" dirty="0">
                <a:solidFill>
                  <a:schemeClr val="tx1"/>
                </a:solidFill>
              </a:rPr>
              <a:t>() on data to handle outliers.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5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. Applied SMOTE to balance the data by oversampling the minority class (loan approvals).</a:t>
            </a:r>
          </a:p>
          <a:p>
            <a:endParaRPr lang="en-US" dirty="0">
              <a:solidFill>
                <a:schemeClr val="tx1"/>
              </a:solidFill>
              <a:latin typeface="+mn-lt"/>
            </a:endParaRPr>
          </a:p>
          <a:p>
            <a:endParaRPr lang="ar-EG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7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CE5E1623-22CA-C3BA-470F-60B8C0AB0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582B08FD-BA34-DBE8-48DB-FB31BDE496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231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Pipeline</a:t>
            </a:r>
            <a:br>
              <a:rPr lang="en" dirty="0"/>
            </a:br>
            <a:r>
              <a:rPr lang="en" dirty="0"/>
              <a:t>&amp; </a:t>
            </a:r>
            <a:br>
              <a:rPr lang="en" dirty="0"/>
            </a:br>
            <a:r>
              <a:rPr lang="en" dirty="0"/>
              <a:t>Evaluation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6F445CC3-2D91-2EC5-0391-12E9A41E832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036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B30760D8-8CAB-762B-C9D3-3B8FF58DA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3A3BFC8D-895E-52DA-B4E2-89C72F845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9C31D-6D9D-36EA-7190-D4A1D3011A73}"/>
              </a:ext>
            </a:extLst>
          </p:cNvPr>
          <p:cNvSpPr txBox="1"/>
          <p:nvPr/>
        </p:nvSpPr>
        <p:spPr>
          <a:xfrm>
            <a:off x="283241" y="330766"/>
            <a:ext cx="7215438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directly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within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applied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ar-EG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ar-EG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cross-validation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evaluate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leakage</a:t>
            </a:r>
            <a:r>
              <a:rPr kumimoji="0" lang="en-US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ar-EG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Applied Models for loans approval prediction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3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kumimoji="0" lang="en-US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Logistic Regression.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 </a:t>
            </a: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KNeighborsClassifier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GaussianNB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SVC.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DecisionTreeClassifier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RandomForestClassifier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XGBClassifier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GradientBoostingClassifier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 startAt="3"/>
              <a:tabLst/>
            </a:pPr>
            <a:r>
              <a:rPr kumimoji="0" lang="en-US" altLang="ar-EG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AdaBoostClassifier</a:t>
            </a:r>
            <a:r>
              <a:rPr lang="en-US" altLang="ar-EG" sz="18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ar-EG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ar-EG" altLang="ar-EG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ar-EG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ar-EG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78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4C6E523C-5E93-AE9C-0753-ED5B19A8A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09E27B67-F5DA-1597-EA2D-5F70F318FA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1DDA5-DF19-DB8B-7322-D8C35E83DA1F}"/>
              </a:ext>
            </a:extLst>
          </p:cNvPr>
          <p:cNvSpPr txBox="1"/>
          <p:nvPr/>
        </p:nvSpPr>
        <p:spPr>
          <a:xfrm>
            <a:off x="271754" y="199935"/>
            <a:ext cx="606046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Top 3 high f1- score and precision for first trial :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1. XGB</a:t>
            </a:r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diagram of heatmap&#10;&#10;Description automatically generated">
            <a:extLst>
              <a:ext uri="{FF2B5EF4-FFF2-40B4-BE49-F238E27FC236}">
                <a16:creationId xmlns:a16="http://schemas.microsoft.com/office/drawing/2014/main" id="{D109C36D-D59F-B294-60C2-EF25FD4C1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98" y="1348740"/>
            <a:ext cx="4235302" cy="3398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8B6649-7ACB-B3FA-36EC-EC5140C176FF}"/>
              </a:ext>
            </a:extLst>
          </p:cNvPr>
          <p:cNvSpPr txBox="1"/>
          <p:nvPr/>
        </p:nvSpPr>
        <p:spPr>
          <a:xfrm>
            <a:off x="5294656" y="2078337"/>
            <a:ext cx="3394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Train F1-Score = 1.0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F1-Score = 0.992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Train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1.0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0.993 </a:t>
            </a:r>
          </a:p>
          <a:p>
            <a:endParaRPr lang="ar-EG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25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9EFF30CB-367F-16A6-9841-C1F238742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573D6976-C9A4-F8D2-DEE6-5625B639D9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B56B1D-C86E-97F3-15CD-69621EDEBCDB}"/>
              </a:ext>
            </a:extLst>
          </p:cNvPr>
          <p:cNvSpPr txBox="1"/>
          <p:nvPr/>
        </p:nvSpPr>
        <p:spPr>
          <a:xfrm>
            <a:off x="271754" y="199935"/>
            <a:ext cx="606046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Top 3 high f1- score and precision for first trial :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2. SVC</a:t>
            </a:r>
            <a:endParaRPr lang="ar-EG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681E4-472F-25A0-CB59-290019DAE0B4}"/>
              </a:ext>
            </a:extLst>
          </p:cNvPr>
          <p:cNvSpPr txBox="1"/>
          <p:nvPr/>
        </p:nvSpPr>
        <p:spPr>
          <a:xfrm>
            <a:off x="5283226" y="2078337"/>
            <a:ext cx="3394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Train F1-Score = 0.998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F1-Score = 0.991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Train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0.998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0.993 </a:t>
            </a:r>
          </a:p>
          <a:p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heatmap&#10;&#10;Description automatically generated">
            <a:extLst>
              <a:ext uri="{FF2B5EF4-FFF2-40B4-BE49-F238E27FC236}">
                <a16:creationId xmlns:a16="http://schemas.microsoft.com/office/drawing/2014/main" id="{341611A2-FAA6-AF77-82E5-A12C722B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64" y="1325313"/>
            <a:ext cx="4377722" cy="34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2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40813DBA-7AC0-E9EE-0F43-84B6A12D0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18B3DA43-87FF-BB80-B647-34AB0F9FB6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3D5A1-C10A-BA83-C4E6-8AD78D7E7A65}"/>
              </a:ext>
            </a:extLst>
          </p:cNvPr>
          <p:cNvSpPr txBox="1"/>
          <p:nvPr/>
        </p:nvSpPr>
        <p:spPr>
          <a:xfrm>
            <a:off x="271754" y="199935"/>
            <a:ext cx="606046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Top 3 high f1- score and precision for first trial :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3. LR</a:t>
            </a:r>
            <a:endParaRPr lang="ar-EG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667D6-C497-E54E-511A-702A2832E1DF}"/>
              </a:ext>
            </a:extLst>
          </p:cNvPr>
          <p:cNvSpPr txBox="1"/>
          <p:nvPr/>
        </p:nvSpPr>
        <p:spPr>
          <a:xfrm>
            <a:off x="5283226" y="2078336"/>
            <a:ext cx="3394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Train F1-Score = 0.991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F1-Score = 0.990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Train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0.990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0.989 </a:t>
            </a:r>
          </a:p>
          <a:p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graph showing the heatmap&#10;&#10;Description automatically generated">
            <a:extLst>
              <a:ext uri="{FF2B5EF4-FFF2-40B4-BE49-F238E27FC236}">
                <a16:creationId xmlns:a16="http://schemas.microsoft.com/office/drawing/2014/main" id="{26C0539D-C357-49E4-7962-CABF48095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64" y="1318499"/>
            <a:ext cx="4277386" cy="34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4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subTitle" idx="1"/>
          </p:nvPr>
        </p:nvSpPr>
        <p:spPr>
          <a:xfrm>
            <a:off x="457200" y="606390"/>
            <a:ext cx="4603853" cy="3737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Rounded MT Bold" panose="020F0704030504030204" pitchFamily="34" charset="0"/>
                <a:cs typeface="Myanmar Text" panose="020B0502040204020203" pitchFamily="34" charset="0"/>
              </a:rPr>
              <a:t>Project Overview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Arial Rounded MT Bold" panose="020F0704030504030204" pitchFamily="34" charset="0"/>
              <a:cs typeface="Myanmar Text" panose="020B0502040204020203" pitchFamily="34" charset="0"/>
            </a:endParaRPr>
          </a:p>
          <a:p>
            <a:pPr marL="0" lvl="0" indent="0"/>
            <a:r>
              <a:rPr lang="en-US" dirty="0"/>
              <a:t> - </a:t>
            </a:r>
            <a:r>
              <a:rPr lang="en-US" sz="1400" dirty="0">
                <a:latin typeface="Arial Rounded MT Bold" panose="020F0704030504030204" pitchFamily="34" charset="0"/>
              </a:rPr>
              <a:t>This</a:t>
            </a:r>
            <a:r>
              <a:rPr lang="en-US" dirty="0"/>
              <a:t> </a:t>
            </a:r>
            <a:r>
              <a:rPr lang="en-US" sz="1400" dirty="0">
                <a:latin typeface="Arial Rounded MT Bold" panose="020F0704030504030204" pitchFamily="34" charset="0"/>
              </a:rPr>
              <a:t>project focuses on predicting loan        approval based on financial risk.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Rounded MT Bold" panose="020F0704030504030204" pitchFamily="34" charset="0"/>
              </a:rPr>
              <a:t>Objective</a:t>
            </a:r>
            <a:r>
              <a:rPr lang="en-US" b="1" dirty="0">
                <a:latin typeface="Arial Rounded MT Bold" panose="020F0704030504030204" pitchFamily="34" charset="0"/>
              </a:rPr>
              <a:t> </a:t>
            </a:r>
            <a:r>
              <a:rPr lang="en-US" sz="1800" b="1" dirty="0">
                <a:latin typeface="Arial Rounded MT Bold" panose="020F0704030504030204" pitchFamily="34" charset="0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Arial Rounded MT Bold" panose="020F07040305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- </a:t>
            </a:r>
            <a:r>
              <a:rPr lang="en-US" sz="1400" dirty="0">
                <a:latin typeface="Arial Rounded MT Bold" panose="020F0704030504030204" pitchFamily="34" charset="0"/>
              </a:rPr>
              <a:t>The goal is to improve the loan approval process by making it faster, more accurate, and fair.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 Rounded MT Bold" panose="020F0704030504030204" pitchFamily="34" charset="0"/>
              </a:rPr>
              <a:t> - We also aim to help identify high-risk customers to reduce defaults.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Arial Rounded MT Bold" panose="020F07040305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Arial Rounded MT Bold" panose="020F0704030504030204" pitchFamily="34" charset="0"/>
              </a:rPr>
              <a:t>- It helps them make better decisions, manage risks .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97" name="Google Shape;19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601" b="22028"/>
          <a:stretch/>
        </p:blipFill>
        <p:spPr>
          <a:xfrm>
            <a:off x="5257575" y="1184101"/>
            <a:ext cx="2787000" cy="2775300"/>
          </a:xfrm>
          <a:prstGeom prst="ellipse">
            <a:avLst/>
          </a:prstGeom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367450" y="3111125"/>
            <a:ext cx="2147052" cy="6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5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6A51F18D-0AE0-EBAA-8AEF-0B283588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CCF782CE-72FE-A5D4-68B3-4C843A41BA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5992B-A389-E263-B0B4-9C5408DAA523}"/>
              </a:ext>
            </a:extLst>
          </p:cNvPr>
          <p:cNvSpPr txBox="1"/>
          <p:nvPr/>
        </p:nvSpPr>
        <p:spPr>
          <a:xfrm>
            <a:off x="271754" y="199935"/>
            <a:ext cx="606046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Top 3 high f1- score and precision after </a:t>
            </a:r>
            <a:r>
              <a:rPr lang="en-US" sz="2000" b="1" dirty="0" err="1">
                <a:solidFill>
                  <a:schemeClr val="tx1"/>
                </a:solidFill>
              </a:rPr>
              <a:t>appling</a:t>
            </a:r>
            <a:r>
              <a:rPr lang="en-US" sz="2000" b="1" dirty="0">
                <a:solidFill>
                  <a:schemeClr val="tx1"/>
                </a:solidFill>
              </a:rPr>
              <a:t> feature selection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1. XGB</a:t>
            </a:r>
            <a:endParaRPr lang="ar-EG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197AE-3E89-B820-434A-008536C77F50}"/>
              </a:ext>
            </a:extLst>
          </p:cNvPr>
          <p:cNvSpPr txBox="1"/>
          <p:nvPr/>
        </p:nvSpPr>
        <p:spPr>
          <a:xfrm>
            <a:off x="5283226" y="2078336"/>
            <a:ext cx="3394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Train F1-Score = 0.999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F1-Score = 0.977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Train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0.999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0.969</a:t>
            </a:r>
          </a:p>
          <a:p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a heatmap&#10;&#10;Description automatically generated">
            <a:extLst>
              <a:ext uri="{FF2B5EF4-FFF2-40B4-BE49-F238E27FC236}">
                <a16:creationId xmlns:a16="http://schemas.microsoft.com/office/drawing/2014/main" id="{475E00D9-1074-0F6B-8CD2-517B5134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32" y="1330407"/>
            <a:ext cx="4330898" cy="34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4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40236E7-EC67-F3A6-2284-7E4610A33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902FAD38-158B-FEF8-B98F-26653CB95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DDDBC-B0A5-0F79-AF13-3FB9D7BC873F}"/>
              </a:ext>
            </a:extLst>
          </p:cNvPr>
          <p:cNvSpPr txBox="1"/>
          <p:nvPr/>
        </p:nvSpPr>
        <p:spPr>
          <a:xfrm>
            <a:off x="271754" y="199935"/>
            <a:ext cx="606046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Top 3 high f1- score and precision after </a:t>
            </a:r>
            <a:r>
              <a:rPr lang="en-US" sz="2000" b="1" dirty="0" err="1">
                <a:solidFill>
                  <a:schemeClr val="tx1"/>
                </a:solidFill>
              </a:rPr>
              <a:t>appling</a:t>
            </a:r>
            <a:r>
              <a:rPr lang="en-US" sz="2000" b="1" dirty="0">
                <a:solidFill>
                  <a:schemeClr val="tx1"/>
                </a:solidFill>
              </a:rPr>
              <a:t> feature selection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2. RF</a:t>
            </a:r>
            <a:endParaRPr lang="ar-EG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315661-60F6-5BA9-6281-9B4F749849DC}"/>
              </a:ext>
            </a:extLst>
          </p:cNvPr>
          <p:cNvSpPr txBox="1"/>
          <p:nvPr/>
        </p:nvSpPr>
        <p:spPr>
          <a:xfrm>
            <a:off x="5283226" y="2078336"/>
            <a:ext cx="3394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Train F1-Score = 1.0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F1-Score = 0.97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Train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1.0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0.97</a:t>
            </a:r>
          </a:p>
          <a:p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diagram of a heatmap&#10;&#10;Description automatically generated">
            <a:extLst>
              <a:ext uri="{FF2B5EF4-FFF2-40B4-BE49-F238E27FC236}">
                <a16:creationId xmlns:a16="http://schemas.microsoft.com/office/drawing/2014/main" id="{BEBC8BD8-A230-1668-D313-CD8BF220B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64" y="1318708"/>
            <a:ext cx="4411375" cy="34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71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C8284A73-AC42-9D7C-0222-6D33FBBA5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822BBFB3-9679-D092-5AD6-D02F17ACFA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2AF154-10FF-4D5F-7EF2-8163E2AAD04A}"/>
              </a:ext>
            </a:extLst>
          </p:cNvPr>
          <p:cNvSpPr txBox="1"/>
          <p:nvPr/>
        </p:nvSpPr>
        <p:spPr>
          <a:xfrm>
            <a:off x="271754" y="199935"/>
            <a:ext cx="6060466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Top 3 high f1- score and precision after </a:t>
            </a:r>
            <a:r>
              <a:rPr lang="en-US" sz="2000" b="1" dirty="0" err="1">
                <a:solidFill>
                  <a:schemeClr val="tx1"/>
                </a:solidFill>
              </a:rPr>
              <a:t>appling</a:t>
            </a:r>
            <a:r>
              <a:rPr lang="en-US" sz="2000" b="1" dirty="0">
                <a:solidFill>
                  <a:schemeClr val="tx1"/>
                </a:solidFill>
              </a:rPr>
              <a:t> feature selection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3. GB</a:t>
            </a:r>
            <a:endParaRPr lang="ar-EG" sz="2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0A82D-7E3A-8275-A81A-6599725DD50B}"/>
              </a:ext>
            </a:extLst>
          </p:cNvPr>
          <p:cNvSpPr txBox="1"/>
          <p:nvPr/>
        </p:nvSpPr>
        <p:spPr>
          <a:xfrm>
            <a:off x="5283226" y="2078336"/>
            <a:ext cx="339471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Train F1-Score = 0.98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F1-Score = 0.97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Train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0.97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Test </a:t>
            </a:r>
            <a:r>
              <a:rPr lang="en-US" sz="2000" b="1" dirty="0" err="1">
                <a:solidFill>
                  <a:schemeClr val="tx1"/>
                </a:solidFill>
              </a:rPr>
              <a:t>Percision</a:t>
            </a:r>
            <a:r>
              <a:rPr lang="en-US" sz="2000" b="1" dirty="0">
                <a:solidFill>
                  <a:schemeClr val="tx1"/>
                </a:solidFill>
              </a:rPr>
              <a:t> = 0.96</a:t>
            </a:r>
          </a:p>
          <a:p>
            <a:endParaRPr lang="ar-EG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 descr="A diagram of heatmap&#10;&#10;Description automatically generated">
            <a:extLst>
              <a:ext uri="{FF2B5EF4-FFF2-40B4-BE49-F238E27FC236}">
                <a16:creationId xmlns:a16="http://schemas.microsoft.com/office/drawing/2014/main" id="{20DC62AB-C3B6-E65E-150C-C0903CAF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0" y="1383781"/>
            <a:ext cx="4292770" cy="33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8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D1235818-EF35-9BCB-B22D-2E692DD8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6C857017-8DCF-B1D8-3574-43611223FD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93DE45-A6D1-DD2B-5D30-F4605FE4DAEA}"/>
              </a:ext>
            </a:extLst>
          </p:cNvPr>
          <p:cNvSpPr txBox="1"/>
          <p:nvPr/>
        </p:nvSpPr>
        <p:spPr>
          <a:xfrm>
            <a:off x="1099425" y="1477357"/>
            <a:ext cx="6483376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Third Trial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Applied PCA on data through pipeline but f1-score and precision decrease.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Fourth Trial :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Applied PCA and feature selection on data through pipeline but f1-score and precision decrease.</a:t>
            </a: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87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9255BEB2-E6F3-5204-740C-67B707BC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28C574FE-A5E4-443B-1E69-CB16851EB2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6F3D48-7B12-DD4B-6ED0-B3856DF4E94E}"/>
              </a:ext>
            </a:extLst>
          </p:cNvPr>
          <p:cNvSpPr txBox="1"/>
          <p:nvPr/>
        </p:nvSpPr>
        <p:spPr>
          <a:xfrm>
            <a:off x="271754" y="199935"/>
            <a:ext cx="606046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Fine Tuning for Hyperparameters :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1. DT</a:t>
            </a:r>
            <a:endParaRPr lang="ar-EG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9B3734-3DF4-53AE-575D-B14BDD472069}"/>
              </a:ext>
            </a:extLst>
          </p:cNvPr>
          <p:cNvSpPr txBox="1"/>
          <p:nvPr/>
        </p:nvSpPr>
        <p:spPr>
          <a:xfrm>
            <a:off x="1053182" y="995187"/>
            <a:ext cx="848943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Max_depth</a:t>
            </a:r>
            <a:r>
              <a:rPr lang="en-US" sz="1600" dirty="0">
                <a:solidFill>
                  <a:schemeClr val="tx1"/>
                </a:solidFill>
              </a:rPr>
              <a:t>: none , </a:t>
            </a:r>
            <a:r>
              <a:rPr lang="en-US" sz="1600" dirty="0" err="1">
                <a:solidFill>
                  <a:schemeClr val="tx1"/>
                </a:solidFill>
              </a:rPr>
              <a:t>min_sample_leaf</a:t>
            </a:r>
            <a:r>
              <a:rPr lang="en-US" sz="1600" dirty="0">
                <a:solidFill>
                  <a:schemeClr val="tx1"/>
                </a:solidFill>
              </a:rPr>
              <a:t> : 2 , </a:t>
            </a:r>
            <a:r>
              <a:rPr lang="en-US" sz="1600" dirty="0" err="1">
                <a:solidFill>
                  <a:schemeClr val="tx1"/>
                </a:solidFill>
              </a:rPr>
              <a:t>min_sample_split</a:t>
            </a:r>
            <a:r>
              <a:rPr lang="en-US" sz="1600" dirty="0">
                <a:solidFill>
                  <a:schemeClr val="tx1"/>
                </a:solidFill>
              </a:rPr>
              <a:t> : 2</a:t>
            </a:r>
          </a:p>
          <a:p>
            <a:endParaRPr lang="ar-EG" sz="1600" dirty="0">
              <a:solidFill>
                <a:schemeClr val="tx1"/>
              </a:solidFill>
            </a:endParaRPr>
          </a:p>
        </p:txBody>
      </p:sp>
      <p:pic>
        <p:nvPicPr>
          <p:cNvPr id="3" name="Picture 2" descr="A blue and white chart with numbers and labels&#10;&#10;Description automatically generated">
            <a:extLst>
              <a:ext uri="{FF2B5EF4-FFF2-40B4-BE49-F238E27FC236}">
                <a16:creationId xmlns:a16="http://schemas.microsoft.com/office/drawing/2014/main" id="{A5B34CE8-29F1-DDB6-3997-E734414E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54" y="1669083"/>
            <a:ext cx="3879996" cy="3197585"/>
          </a:xfrm>
          <a:prstGeom prst="rect">
            <a:avLst/>
          </a:prstGeom>
        </p:spPr>
      </p:pic>
      <p:pic>
        <p:nvPicPr>
          <p:cNvPr id="8" name="Picture 7" descr="A graph of a positive bar&#10;&#10;Description automatically generated">
            <a:extLst>
              <a:ext uri="{FF2B5EF4-FFF2-40B4-BE49-F238E27FC236}">
                <a16:creationId xmlns:a16="http://schemas.microsoft.com/office/drawing/2014/main" id="{EF7118EA-252D-EFFD-2E93-C345D555B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900" y="1669083"/>
            <a:ext cx="3353092" cy="31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90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FA87A18E-A482-26CF-8D29-9CABE864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5CF49F11-DC5B-52CD-B0B4-11D7984244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BDEF5-8661-24D7-FE13-8AF70DE456D2}"/>
              </a:ext>
            </a:extLst>
          </p:cNvPr>
          <p:cNvSpPr txBox="1"/>
          <p:nvPr/>
        </p:nvSpPr>
        <p:spPr>
          <a:xfrm>
            <a:off x="271754" y="199935"/>
            <a:ext cx="606046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Fine Tuning for Hyperparameters :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2. RF</a:t>
            </a:r>
            <a:endParaRPr lang="ar-EG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3E0C51-0E04-47F7-6CD9-EE14CD7CD816}"/>
              </a:ext>
            </a:extLst>
          </p:cNvPr>
          <p:cNvSpPr txBox="1"/>
          <p:nvPr/>
        </p:nvSpPr>
        <p:spPr>
          <a:xfrm>
            <a:off x="1510383" y="1030932"/>
            <a:ext cx="409031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Max_depth</a:t>
            </a:r>
            <a:r>
              <a:rPr lang="en-US" sz="1600" dirty="0">
                <a:solidFill>
                  <a:schemeClr val="tx1"/>
                </a:solidFill>
              </a:rPr>
              <a:t>: none , </a:t>
            </a:r>
            <a:r>
              <a:rPr lang="en-US" sz="1600" dirty="0" err="1">
                <a:solidFill>
                  <a:schemeClr val="tx1"/>
                </a:solidFill>
              </a:rPr>
              <a:t>n_estimators</a:t>
            </a:r>
            <a:r>
              <a:rPr lang="en-US" sz="1600" dirty="0">
                <a:solidFill>
                  <a:schemeClr val="tx1"/>
                </a:solidFill>
              </a:rPr>
              <a:t> : 200</a:t>
            </a:r>
            <a:endParaRPr lang="ar-EG" sz="1600" dirty="0">
              <a:solidFill>
                <a:schemeClr val="tx1"/>
              </a:solidFill>
            </a:endParaRPr>
          </a:p>
        </p:txBody>
      </p:sp>
      <p:pic>
        <p:nvPicPr>
          <p:cNvPr id="6" name="Picture 5" descr="A blue and white chart with numbers and labels&#10;&#10;Description automatically generated">
            <a:extLst>
              <a:ext uri="{FF2B5EF4-FFF2-40B4-BE49-F238E27FC236}">
                <a16:creationId xmlns:a16="http://schemas.microsoft.com/office/drawing/2014/main" id="{27601D61-6195-669D-AE2A-D16ABB3CB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54" y="1713340"/>
            <a:ext cx="3769585" cy="3081636"/>
          </a:xfrm>
          <a:prstGeom prst="rect">
            <a:avLst/>
          </a:prstGeom>
        </p:spPr>
      </p:pic>
      <p:pic>
        <p:nvPicPr>
          <p:cNvPr id="9" name="Picture 8" descr="A graph of a positive bar&#10;&#10;Description automatically generated">
            <a:extLst>
              <a:ext uri="{FF2B5EF4-FFF2-40B4-BE49-F238E27FC236}">
                <a16:creationId xmlns:a16="http://schemas.microsoft.com/office/drawing/2014/main" id="{98B70E82-F441-9AF2-D867-62E77E145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63" y="1713340"/>
            <a:ext cx="3259604" cy="3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62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8493CCFF-456E-0B72-F830-0488BDA5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A9701DD3-09D0-51AB-6755-BB73CF9E42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67C3B5-DE36-F4FE-7F93-F7F823DDF05B}"/>
              </a:ext>
            </a:extLst>
          </p:cNvPr>
          <p:cNvSpPr txBox="1"/>
          <p:nvPr/>
        </p:nvSpPr>
        <p:spPr>
          <a:xfrm>
            <a:off x="271754" y="199935"/>
            <a:ext cx="606046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Fine Tuning for Hyperparameters :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3.XGB</a:t>
            </a:r>
            <a:endParaRPr lang="ar-EG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337F4-C585-C9AF-E3AD-3721A0B14475}"/>
              </a:ext>
            </a:extLst>
          </p:cNvPr>
          <p:cNvSpPr txBox="1"/>
          <p:nvPr/>
        </p:nvSpPr>
        <p:spPr>
          <a:xfrm>
            <a:off x="1510383" y="1030932"/>
            <a:ext cx="409031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Learning_rate</a:t>
            </a:r>
            <a:r>
              <a:rPr lang="en-US" sz="1600" dirty="0">
                <a:solidFill>
                  <a:schemeClr val="tx1"/>
                </a:solidFill>
              </a:rPr>
              <a:t> : 0.1 , </a:t>
            </a:r>
            <a:r>
              <a:rPr lang="en-US" sz="1600" dirty="0" err="1">
                <a:solidFill>
                  <a:schemeClr val="tx1"/>
                </a:solidFill>
              </a:rPr>
              <a:t>n_estimator</a:t>
            </a:r>
            <a:r>
              <a:rPr lang="en-US" sz="1600" dirty="0">
                <a:solidFill>
                  <a:schemeClr val="tx1"/>
                </a:solidFill>
              </a:rPr>
              <a:t> : 200</a:t>
            </a:r>
            <a:endParaRPr lang="ar-EG" sz="1600" dirty="0">
              <a:solidFill>
                <a:schemeClr val="tx1"/>
              </a:solidFill>
            </a:endParaRPr>
          </a:p>
        </p:txBody>
      </p:sp>
      <p:pic>
        <p:nvPicPr>
          <p:cNvPr id="6" name="Picture 5" descr="A blue and white chart with numbers and labels&#10;&#10;Description automatically generated">
            <a:extLst>
              <a:ext uri="{FF2B5EF4-FFF2-40B4-BE49-F238E27FC236}">
                <a16:creationId xmlns:a16="http://schemas.microsoft.com/office/drawing/2014/main" id="{FE5E9804-C1B3-E354-737B-F15729267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54" y="1713340"/>
            <a:ext cx="3769585" cy="3081636"/>
          </a:xfrm>
          <a:prstGeom prst="rect">
            <a:avLst/>
          </a:prstGeom>
        </p:spPr>
      </p:pic>
      <p:pic>
        <p:nvPicPr>
          <p:cNvPr id="9" name="Picture 8" descr="A graph of a positive bar&#10;&#10;Description automatically generated">
            <a:extLst>
              <a:ext uri="{FF2B5EF4-FFF2-40B4-BE49-F238E27FC236}">
                <a16:creationId xmlns:a16="http://schemas.microsoft.com/office/drawing/2014/main" id="{420B6D54-ABAD-473D-C830-D11C5EBCA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63" y="1713340"/>
            <a:ext cx="3259604" cy="30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0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EBDDEC3F-65FC-7FFE-C8FB-D023F8518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792D85F1-9DE6-6B53-C2B1-D490E3FC82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E5012-B85E-7068-7316-BFB40BBA13AA}"/>
              </a:ext>
            </a:extLst>
          </p:cNvPr>
          <p:cNvSpPr txBox="1"/>
          <p:nvPr/>
        </p:nvSpPr>
        <p:spPr>
          <a:xfrm>
            <a:off x="271754" y="199935"/>
            <a:ext cx="606046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Fine Tuning for Hyperparameters :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4. GB</a:t>
            </a:r>
            <a:endParaRPr lang="ar-EG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228F15-4DA3-3E7A-E0B9-FA676877DC08}"/>
              </a:ext>
            </a:extLst>
          </p:cNvPr>
          <p:cNvSpPr txBox="1"/>
          <p:nvPr/>
        </p:nvSpPr>
        <p:spPr>
          <a:xfrm>
            <a:off x="1510383" y="1030932"/>
            <a:ext cx="409031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</a:rPr>
              <a:t>Learning_rate</a:t>
            </a:r>
            <a:r>
              <a:rPr lang="en-US" sz="1600" dirty="0">
                <a:solidFill>
                  <a:schemeClr val="tx1"/>
                </a:solidFill>
              </a:rPr>
              <a:t> : 0.1 , </a:t>
            </a:r>
            <a:r>
              <a:rPr lang="en-US" sz="1600" dirty="0" err="1">
                <a:solidFill>
                  <a:schemeClr val="tx1"/>
                </a:solidFill>
              </a:rPr>
              <a:t>n_estimator</a:t>
            </a:r>
            <a:r>
              <a:rPr lang="en-US" sz="1600" dirty="0">
                <a:solidFill>
                  <a:schemeClr val="tx1"/>
                </a:solidFill>
              </a:rPr>
              <a:t> : 200</a:t>
            </a:r>
            <a:endParaRPr lang="ar-EG" sz="1600" dirty="0">
              <a:solidFill>
                <a:schemeClr val="tx1"/>
              </a:solidFill>
            </a:endParaRPr>
          </a:p>
        </p:txBody>
      </p:sp>
      <p:pic>
        <p:nvPicPr>
          <p:cNvPr id="3" name="Picture 2" descr="A blue and white chart with numbers and labels&#10;&#10;Description automatically generated">
            <a:extLst>
              <a:ext uri="{FF2B5EF4-FFF2-40B4-BE49-F238E27FC236}">
                <a16:creationId xmlns:a16="http://schemas.microsoft.com/office/drawing/2014/main" id="{1B4F8A81-8F91-83A1-BF40-70C27AEE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54" y="1670468"/>
            <a:ext cx="3858163" cy="3105583"/>
          </a:xfrm>
          <a:prstGeom prst="rect">
            <a:avLst/>
          </a:prstGeom>
        </p:spPr>
      </p:pic>
      <p:pic>
        <p:nvPicPr>
          <p:cNvPr id="8" name="Picture 7" descr="A graph of a positive label&#10;&#10;Description automatically generated">
            <a:extLst>
              <a:ext uri="{FF2B5EF4-FFF2-40B4-BE49-F238E27FC236}">
                <a16:creationId xmlns:a16="http://schemas.microsoft.com/office/drawing/2014/main" id="{875C7F3F-E419-6138-A126-C007F07EA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085" y="1651415"/>
            <a:ext cx="3324689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28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EF9308E-E59F-D1A7-309E-C8278DD9F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512727CA-7AAE-E9B7-B92A-27C721F326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330" y="1341344"/>
            <a:ext cx="5806440" cy="2944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Best are :</a:t>
            </a:r>
            <a:br>
              <a:rPr lang="en-US" dirty="0"/>
            </a:br>
            <a:r>
              <a:rPr lang="en-US" dirty="0" err="1"/>
              <a:t>RandomForest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 err="1"/>
              <a:t>XGBoost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481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964D7C6-25D7-8AC7-AA8E-68474AC65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8D8822BD-3988-1948-0A1D-FC00D685E4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231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</a:t>
            </a:r>
            <a:br>
              <a:rPr lang="en" dirty="0"/>
            </a:br>
            <a:r>
              <a:rPr lang="en" dirty="0"/>
              <a:t>Application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353FFABE-08DF-BC19-643E-D6B5DE8DA4F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75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09DFF2D-C3FE-BBA4-D5A6-B0A9D168F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35B2D2AE-B4B4-730A-27DC-9ABE36F37B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157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Understanding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B0CFF426-A5FB-7E7D-3C1E-6B8E6065E9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693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6BD9466D-7055-DDE6-918E-52DDEB0E9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14EA8F72-FC20-A176-FCDB-4CBCFE8FAA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4;p32">
            <a:extLst>
              <a:ext uri="{FF2B5EF4-FFF2-40B4-BE49-F238E27FC236}">
                <a16:creationId xmlns:a16="http://schemas.microsoft.com/office/drawing/2014/main" id="{6BFDFEB4-D06F-867D-D9BC-D0F928E620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712" y="358814"/>
            <a:ext cx="8264324" cy="4317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latin typeface="+mn-lt"/>
              </a:rPr>
              <a:t>Integrating the Model :</a:t>
            </a:r>
            <a:br>
              <a:rPr lang="en-US" sz="2400" b="1" dirty="0">
                <a:latin typeface="+mn-lt"/>
              </a:rPr>
            </a:br>
            <a:br>
              <a:rPr lang="en-US" dirty="0"/>
            </a:br>
            <a:r>
              <a:rPr lang="en-US" sz="1800" b="0" dirty="0">
                <a:latin typeface="+mn-lt"/>
              </a:rPr>
              <a:t>The model can be integrated into the loan approval system to automate decision-making.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2400" dirty="0">
                <a:latin typeface="+mn-lt"/>
              </a:rPr>
              <a:t>Benefits :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It evaluates customers based on their financial indicators (e.g., credit score, income, liabilities) and assigns approval probability.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Results can be used to flag high-risk customers.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r>
              <a:rPr lang="en-US" sz="1800" b="0" dirty="0">
                <a:latin typeface="+mn-lt"/>
              </a:rPr>
              <a:t>Early detection of potential defaulters enables banks to set stricter conditions or require additional documentation.</a:t>
            </a: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7111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C16F8575-48A7-4A2A-E560-F7CF3F00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B062EA1D-AC81-AD84-839B-92355C4C4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231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1609312D-DE9F-23A3-67CA-E2F45CA7A9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891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24043261-CDA7-4229-2BB1-1702203D3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6BDEED8E-0796-3249-6684-5017B62BCD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4;p32">
            <a:extLst>
              <a:ext uri="{FF2B5EF4-FFF2-40B4-BE49-F238E27FC236}">
                <a16:creationId xmlns:a16="http://schemas.microsoft.com/office/drawing/2014/main" id="{4C06D4B7-EDA0-186C-0199-F0581ADC6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712" y="347240"/>
            <a:ext cx="8264324" cy="4433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latin typeface="+mn-lt"/>
              </a:rPr>
              <a:t>Data Preprocessing Issues :</a:t>
            </a:r>
            <a:br>
              <a:rPr lang="en-US" sz="2000" dirty="0">
                <a:latin typeface="+mn-lt"/>
              </a:rPr>
            </a:br>
            <a:r>
              <a:rPr lang="en-US" sz="1400" b="0" dirty="0">
                <a:latin typeface="+mn-lt"/>
              </a:rPr>
              <a:t>- Handling errors and unreal data.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- Dealing with skewness and outliers.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- Encoding process.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Imbalanced Dataset :</a:t>
            </a:r>
            <a:br>
              <a:rPr lang="en-US" sz="2000" dirty="0">
                <a:latin typeface="+mn-lt"/>
              </a:rPr>
            </a:br>
            <a:r>
              <a:rPr lang="en-US" sz="1400" dirty="0">
                <a:latin typeface="+mn-lt"/>
              </a:rPr>
              <a:t>-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Loan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approval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data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h</a:t>
            </a: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as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fewer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approved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loans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compared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rejected</a:t>
            </a: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  <a:b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b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r>
              <a:rPr kumimoji="0" lang="en-US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-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Addressing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this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imbalance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with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techniques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like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SMOTE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required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parameter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tuning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avoid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ar-EG" altLang="ar-EG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overfitting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 </a:t>
            </a:r>
            <a:br>
              <a:rPr kumimoji="0" lang="ar-EG" altLang="ar-EG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Model Training Challenges:</a:t>
            </a:r>
            <a:br>
              <a:rPr lang="en-US" sz="2000" dirty="0">
                <a:latin typeface="+mn-lt"/>
              </a:rPr>
            </a:br>
            <a:r>
              <a:rPr lang="en-US" sz="2000" b="0" dirty="0">
                <a:latin typeface="+mn-lt"/>
              </a:rPr>
              <a:t>- </a:t>
            </a:r>
            <a:r>
              <a:rPr lang="en-US" sz="1400" b="0" dirty="0">
                <a:latin typeface="+mn-lt"/>
              </a:rPr>
              <a:t>Achieving a balance between F1-Score, </a:t>
            </a:r>
            <a:r>
              <a:rPr lang="en-US" sz="1400" b="0" dirty="0" err="1">
                <a:latin typeface="+mn-lt"/>
              </a:rPr>
              <a:t>percision</a:t>
            </a:r>
            <a:r>
              <a:rPr lang="en-US" sz="1400" b="0" dirty="0">
                <a:latin typeface="+mn-lt"/>
              </a:rPr>
              <a:t> and recall for high-risk customers was complex.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- </a:t>
            </a:r>
            <a:r>
              <a:rPr lang="en-US" sz="1400" b="0" dirty="0">
                <a:latin typeface="+mn-lt"/>
              </a:rPr>
              <a:t>Computational resources were a constraint when tuning advanced models like </a:t>
            </a:r>
            <a:r>
              <a:rPr lang="en-US" sz="1400" b="0" dirty="0" err="1">
                <a:latin typeface="+mn-lt"/>
              </a:rPr>
              <a:t>XGBoost</a:t>
            </a:r>
            <a:r>
              <a:rPr lang="en-US" sz="1400" b="0" dirty="0">
                <a:latin typeface="+mn-lt"/>
              </a:rPr>
              <a:t>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Scale and Diversity</a:t>
            </a:r>
            <a:br>
              <a:rPr lang="en-US" sz="200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8549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9A388B0-9011-C1A3-C65C-80793F9AE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A26745D9-C073-D6F7-97E6-DBF45485A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231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8FD95BF4-D628-C7DE-CFBA-EE4C5AB6263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37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007F7FE9-4044-7192-5DC4-55BA591F9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61D035E6-A115-E868-4B21-44C5C42F0B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4;p32">
            <a:extLst>
              <a:ext uri="{FF2B5EF4-FFF2-40B4-BE49-F238E27FC236}">
                <a16:creationId xmlns:a16="http://schemas.microsoft.com/office/drawing/2014/main" id="{58F9D713-BE52-5120-C501-422B0CFB58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9712" y="347240"/>
            <a:ext cx="8264324" cy="4433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sz="1800" b="0" dirty="0">
                <a:latin typeface="+mn-lt"/>
              </a:rPr>
            </a:br>
            <a:br>
              <a:rPr lang="en-US" sz="1800" b="0" dirty="0">
                <a:latin typeface="+mn-lt"/>
              </a:rPr>
            </a:br>
            <a:endParaRPr b="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9D845-A918-9AAD-6FEB-2C424DA3A046}"/>
              </a:ext>
            </a:extLst>
          </p:cNvPr>
          <p:cNvSpPr txBox="1"/>
          <p:nvPr/>
        </p:nvSpPr>
        <p:spPr>
          <a:xfrm>
            <a:off x="549713" y="764387"/>
            <a:ext cx="8264323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EG" altLang="ar-EG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</a:t>
            </a:r>
            <a:r>
              <a:rPr kumimoji="0" lang="ar-EG" altLang="ar-E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r>
              <a:rPr kumimoji="0" lang="ar-EG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ar-EG" sz="16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approval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indicators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addressing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rates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imbalanced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lang="en-US" altLang="ar-EG" sz="16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ar-EG" altLang="ar-E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ar-EG" altLang="ar-EG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kumimoji="0" lang="ar-EG" altLang="ar-E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r>
              <a:rPr kumimoji="0" lang="ar-EG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ar-EG" altLang="ar-EG" sz="1600" dirty="0">
                <a:solidFill>
                  <a:schemeClr val="tx1"/>
                </a:solidFill>
                <a:latin typeface="Arial" panose="020B0604020202020204" pitchFamily="34" charset="0"/>
              </a:rPr>
              <a:t> -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involving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SMOTE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modelsز</a:t>
            </a:r>
            <a:endParaRPr kumimoji="0" lang="ar-EG" altLang="ar-E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ar-EG" altLang="ar-EG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ar-EG" altLang="ar-EG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</a:t>
            </a:r>
            <a:r>
              <a:rPr kumimoji="0" lang="ar-EG" altLang="ar-EG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metrics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</a:t>
            </a:r>
            <a:r>
              <a:rPr lang="en-US" altLang="ar-EG" sz="1600" dirty="0">
                <a:solidFill>
                  <a:schemeClr val="tx1"/>
                </a:solidFill>
                <a:latin typeface="Arial" panose="020B0604020202020204" pitchFamily="34" charset="0"/>
              </a:rPr>
              <a:t> F1-Score, precision 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recall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effectively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identifying</a:t>
            </a:r>
            <a:r>
              <a:rPr kumimoji="0" lang="ar-EG" altLang="ar-EG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risky</a:t>
            </a:r>
            <a:r>
              <a:rPr lang="en-US" altLang="ar-EG" sz="1600" dirty="0">
                <a:solidFill>
                  <a:schemeClr val="tx1"/>
                </a:solidFill>
                <a:latin typeface="Arial" panose="020B0604020202020204" pitchFamily="34" charset="0"/>
              </a:rPr>
              <a:t> customers.</a:t>
            </a:r>
            <a:endParaRPr lang="ar-EG" altLang="ar-EG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ar-EG" altLang="ar-E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US" altLang="ar-EG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ar-EG" altLang="ar-E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259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293C34E8-D35E-8B24-0B0B-AE42FC60A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9ADF6F03-65AF-BE97-0CD0-AD44195ED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53904" y="1902571"/>
            <a:ext cx="4836192" cy="1685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60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3757052" y="535637"/>
            <a:ext cx="3644400" cy="3898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latin typeface="+mn-lt"/>
              </a:rPr>
              <a:t>Challenges :</a:t>
            </a:r>
            <a:br>
              <a:rPr lang="en-US" sz="2400" b="1" dirty="0">
                <a:latin typeface="+mn-lt"/>
              </a:rPr>
            </a:br>
            <a:r>
              <a:rPr lang="en-US" sz="1400" b="0" dirty="0">
                <a:latin typeface="+mn-lt"/>
              </a:rPr>
              <a:t>Approving loans is difficult because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- banks need to avoid high default rates.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 - correctly find risky customers</a:t>
            </a:r>
            <a:r>
              <a:rPr lang="en-US" sz="1400" dirty="0">
                <a:latin typeface="+mn-lt"/>
              </a:rPr>
              <a:t>.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2000" b="1" dirty="0">
                <a:latin typeface="+mn-lt"/>
              </a:rPr>
              <a:t>Impact :</a:t>
            </a:r>
            <a:r>
              <a:rPr lang="en-US" sz="2000" dirty="0">
                <a:latin typeface="+mn-lt"/>
              </a:rPr>
              <a:t>  </a:t>
            </a:r>
            <a:br>
              <a:rPr lang="en-US" sz="2400" dirty="0">
                <a:latin typeface="+mn-lt"/>
              </a:rPr>
            </a:br>
            <a:r>
              <a:rPr lang="en-US" sz="1400" b="0" dirty="0">
                <a:latin typeface="+mn-lt"/>
              </a:rPr>
              <a:t>Better risk assessment helps banks make safer loans, and keep customers happy by offering fair services.</a:t>
            </a:r>
            <a:br>
              <a:rPr lang="en-US" sz="1400" b="0" dirty="0">
                <a:latin typeface="+mn-lt"/>
              </a:rPr>
            </a:br>
            <a:br>
              <a:rPr lang="en-US" sz="1400" b="0" dirty="0">
                <a:latin typeface="+mn-lt"/>
              </a:rPr>
            </a:br>
            <a:r>
              <a:rPr lang="en-US" sz="2200" b="1" dirty="0">
                <a:latin typeface="+mn-lt"/>
              </a:rPr>
              <a:t>Key Metrics :</a:t>
            </a:r>
            <a:r>
              <a:rPr lang="en-US" sz="2200" dirty="0">
                <a:latin typeface="+mn-lt"/>
              </a:rPr>
              <a:t> </a:t>
            </a:r>
            <a:br>
              <a:rPr lang="en-US" sz="1600" dirty="0">
                <a:latin typeface="+mn-lt"/>
              </a:rPr>
            </a:br>
            <a:r>
              <a:rPr lang="en-US" sz="1400" b="0" dirty="0">
                <a:latin typeface="+mn-lt"/>
                <a:cs typeface="+mn-cs"/>
              </a:rPr>
              <a:t>We measure success by how accurately we predict loan approvals, (</a:t>
            </a:r>
            <a:r>
              <a:rPr lang="en-US" sz="1400" b="0" dirty="0" err="1">
                <a:latin typeface="+mn-lt"/>
                <a:cs typeface="+mn-cs"/>
              </a:rPr>
              <a:t>precision,recall</a:t>
            </a:r>
            <a:r>
              <a:rPr lang="en-US" sz="1400" b="0" dirty="0">
                <a:latin typeface="+mn-lt"/>
                <a:cs typeface="+mn-cs"/>
              </a:rPr>
              <a:t>), and a balance between these two with (F1-score).</a:t>
            </a:r>
            <a:endParaRPr sz="2400" b="0" dirty="0">
              <a:latin typeface="+mn-lt"/>
              <a:cs typeface="+mn-cs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1633404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40"/>
          <p:cNvGrpSpPr/>
          <p:nvPr/>
        </p:nvGrpSpPr>
        <p:grpSpPr>
          <a:xfrm>
            <a:off x="1548226" y="709411"/>
            <a:ext cx="1834973" cy="3724678"/>
            <a:chOff x="5186401" y="494525"/>
            <a:chExt cx="1834973" cy="3724678"/>
          </a:xfrm>
        </p:grpSpPr>
        <p:sp>
          <p:nvSpPr>
            <p:cNvPr id="357" name="Google Shape;357;p4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9" name="Google Shape;359;p40"/>
          <p:cNvPicPr preferRelativeResize="0"/>
          <p:nvPr/>
        </p:nvPicPr>
        <p:blipFill rotWithShape="1">
          <a:blip r:embed="rId3">
            <a:alphaModFix/>
          </a:blip>
          <a:srcRect l="6770" r="14594"/>
          <a:stretch/>
        </p:blipFill>
        <p:spPr>
          <a:xfrm>
            <a:off x="1633413" y="891935"/>
            <a:ext cx="1664597" cy="3176197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p40"/>
          <p:cNvPicPr preferRelativeResize="0"/>
          <p:nvPr/>
        </p:nvPicPr>
        <p:blipFill rotWithShape="1">
          <a:blip r:embed="rId4">
            <a:alphaModFix/>
          </a:blip>
          <a:srcRect l="7983" r="7983"/>
          <a:stretch/>
        </p:blipFill>
        <p:spPr>
          <a:xfrm rot="-10799991" flipH="1">
            <a:off x="7236526" y="3222940"/>
            <a:ext cx="1907476" cy="164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 rotWithShape="1">
          <a:blip r:embed="rId5">
            <a:alphaModFix/>
          </a:blip>
          <a:srcRect t="23137" b="17014"/>
          <a:stretch/>
        </p:blipFill>
        <p:spPr>
          <a:xfrm rot="10">
            <a:off x="58775" y="3"/>
            <a:ext cx="1789952" cy="107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4A95A69C-C376-11B0-E0EF-9FB8F9F6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>
            <a:extLst>
              <a:ext uri="{FF2B5EF4-FFF2-40B4-BE49-F238E27FC236}">
                <a16:creationId xmlns:a16="http://schemas.microsoft.com/office/drawing/2014/main" id="{8C95E22F-0FE8-7528-F471-C39D7999A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8770" y="2724374"/>
            <a:ext cx="5806440" cy="157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br>
              <a:rPr lang="en" dirty="0"/>
            </a:br>
            <a:r>
              <a:rPr lang="en" dirty="0"/>
              <a:t>Description</a:t>
            </a:r>
            <a:endParaRPr dirty="0"/>
          </a:p>
        </p:txBody>
      </p:sp>
      <p:sp>
        <p:nvSpPr>
          <p:cNvPr id="205" name="Google Shape;205;p32">
            <a:extLst>
              <a:ext uri="{FF2B5EF4-FFF2-40B4-BE49-F238E27FC236}">
                <a16:creationId xmlns:a16="http://schemas.microsoft.com/office/drawing/2014/main" id="{2FDB5C74-2878-24D5-3122-57A24815BA5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05700" y="1600875"/>
            <a:ext cx="1332600" cy="9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287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7F69EC07-9654-A85D-88E3-82BF33E5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>
            <a:extLst>
              <a:ext uri="{FF2B5EF4-FFF2-40B4-BE49-F238E27FC236}">
                <a16:creationId xmlns:a16="http://schemas.microsoft.com/office/drawing/2014/main" id="{F5DABA58-557E-99DB-80F5-6316A922A81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1480" y="297781"/>
            <a:ext cx="5074919" cy="94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+mn-lt"/>
                <a:cs typeface="+mn-cs"/>
              </a:rPr>
              <a:t>Data Overview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+mn-lt"/>
                <a:cs typeface="+mn-cs"/>
              </a:rPr>
              <a:t> 	- </a:t>
            </a:r>
            <a:r>
              <a:rPr lang="en-US" sz="1400" dirty="0">
                <a:latin typeface="+mn-lt"/>
                <a:cs typeface="+mn-cs"/>
              </a:rPr>
              <a:t>Data with shape (20000, 36)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2400" b="1" dirty="0">
              <a:latin typeface="+mn-lt"/>
              <a:cs typeface="+mn-cs"/>
            </a:endParaRPr>
          </a:p>
        </p:txBody>
      </p:sp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0CF14735-E6B1-556D-461F-15BE7EA93C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9B821-2E7C-0DD5-474B-E6649013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293" y="2571750"/>
            <a:ext cx="6373114" cy="93358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4612746-2BBA-B216-7607-850533FA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977" y="3948499"/>
            <a:ext cx="6239746" cy="92405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C97B7B8-1DAF-91D5-35E3-F00D06E03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25" y="1346139"/>
            <a:ext cx="6458851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9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>
          <a:extLst>
            <a:ext uri="{FF2B5EF4-FFF2-40B4-BE49-F238E27FC236}">
              <a16:creationId xmlns:a16="http://schemas.microsoft.com/office/drawing/2014/main" id="{7B175942-DD34-1DD8-C72E-2600042B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>
            <a:extLst>
              <a:ext uri="{FF2B5EF4-FFF2-40B4-BE49-F238E27FC236}">
                <a16:creationId xmlns:a16="http://schemas.microsoft.com/office/drawing/2014/main" id="{A702248E-EC10-E915-4292-2226B1C770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2636"/>
          <a:stretch/>
        </p:blipFill>
        <p:spPr>
          <a:xfrm rot="-5400000">
            <a:off x="-100126" y="4048625"/>
            <a:ext cx="1299677" cy="1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17D0271-D252-BCEA-9FFA-34D39E106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0" y="307590"/>
            <a:ext cx="6506483" cy="96215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3B13A61-99AE-732F-BEB6-C60123E1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818" y="1516696"/>
            <a:ext cx="6087325" cy="97168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4C7E71E-70B4-BC35-3B95-09DFE9A8F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942" y="2735329"/>
            <a:ext cx="6554115" cy="98121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7D5D281-2950-64FC-5EDA-60834F8AF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003" y="4003041"/>
            <a:ext cx="4686954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19178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Business Plan by Slidesgo">
  <a:themeElements>
    <a:clrScheme name="Simple Light">
      <a:dk1>
        <a:srgbClr val="FFFFFF"/>
      </a:dk1>
      <a:lt1>
        <a:srgbClr val="00002E"/>
      </a:lt1>
      <a:dk2>
        <a:srgbClr val="77E0FF"/>
      </a:dk2>
      <a:lt2>
        <a:srgbClr val="4D5DFF"/>
      </a:lt2>
      <a:accent1>
        <a:srgbClr val="FFB4E4"/>
      </a:accent1>
      <a:accent2>
        <a:srgbClr val="C751B6"/>
      </a:accent2>
      <a:accent3>
        <a:srgbClr val="5C328C"/>
      </a:accent3>
      <a:accent4>
        <a:srgbClr val="FFD063"/>
      </a:accent4>
      <a:accent5>
        <a:srgbClr val="FF8663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1275</Words>
  <Application>Microsoft Office PowerPoint</Application>
  <PresentationFormat>On-screen Show (16:9)</PresentationFormat>
  <Paragraphs>194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Nanum Gothic</vt:lpstr>
      <vt:lpstr>Arial Rounded MT Bold</vt:lpstr>
      <vt:lpstr>Poppins</vt:lpstr>
      <vt:lpstr>Design Inspiration Business Plan by Slidesgo</vt:lpstr>
      <vt:lpstr>Financial Risk Loan approval</vt:lpstr>
      <vt:lpstr>AGENDA</vt:lpstr>
      <vt:lpstr>Introduction</vt:lpstr>
      <vt:lpstr>PowerPoint Presentation</vt:lpstr>
      <vt:lpstr>Business Understanding</vt:lpstr>
      <vt:lpstr>Challenges : Approving loans is difficult because  - banks need to avoid high default rates.  - correctly find risky customers.  Impact :   Better risk assessment helps banks make safer loans, and keep customers happy by offering fair services.  Key Metrics :  We measure success by how accurately we predict loan approvals, (precision,recall), and a balance between these two with (F1-score).</vt:lpstr>
      <vt:lpstr>Data  Description</vt:lpstr>
      <vt:lpstr>PowerPoint Presentation</vt:lpstr>
      <vt:lpstr>PowerPoint Presentation</vt:lpstr>
      <vt:lpstr>EDA  &amp;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 Pre-processing</vt:lpstr>
      <vt:lpstr>PowerPoint Presentation</vt:lpstr>
      <vt:lpstr>ML Pipeline &amp; 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Best are : RandomForest &amp; XGBoost</vt:lpstr>
      <vt:lpstr>Business Application</vt:lpstr>
      <vt:lpstr>Integrating the Model :  The model can be integrated into the loan approval system to automate decision-making.  Benefits :  It evaluates customers based on their financial indicators (e.g., credit score, income, liabilities) and assigns approval probability.  Results can be used to flag high-risk customers.  Early detection of potential defaulters enables banks to set stricter conditions or require additional documentation.  </vt:lpstr>
      <vt:lpstr>Challenges</vt:lpstr>
      <vt:lpstr>Data Preprocessing Issues : - Handling errors and unreal data. - Dealing with skewness and outliers. - Encoding process.  Imbalanced Dataset : - Loan approval data has fewer approved loans compared to rejected.  - Addressing this imbalance with techniques like SMOTE required parameter tuning to avoid overfitting.   Model Training Challenges: - Achieving a balance between F1-Score, percision and recall for high-risk customers was complex. - Computational resources were a constraint when tuning advanced models like XGBoost.  Scale and Diversity   </vt:lpstr>
      <vt:lpstr>Conclusion</vt:lpstr>
      <vt:lpstr>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Amira Sultan</dc:creator>
  <cp:lastModifiedBy>Amira Sultan</cp:lastModifiedBy>
  <cp:revision>2</cp:revision>
  <dcterms:modified xsi:type="dcterms:W3CDTF">2024-12-13T09:40:48Z</dcterms:modified>
</cp:coreProperties>
</file>